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6"/>
  </p:handoutMasterIdLst>
  <p:sldIdLst>
    <p:sldId id="259" r:id="rId2"/>
    <p:sldId id="498" r:id="rId3"/>
    <p:sldId id="577" r:id="rId4"/>
    <p:sldId id="284" r:id="rId5"/>
    <p:sldId id="578" r:id="rId6"/>
    <p:sldId id="295" r:id="rId7"/>
    <p:sldId id="555" r:id="rId8"/>
    <p:sldId id="440" r:id="rId9"/>
    <p:sldId id="567" r:id="rId10"/>
    <p:sldId id="580" r:id="rId11"/>
    <p:sldId id="582" r:id="rId12"/>
    <p:sldId id="556" r:id="rId13"/>
    <p:sldId id="581" r:id="rId14"/>
    <p:sldId id="493" r:id="rId15"/>
    <p:sldId id="579" r:id="rId16"/>
    <p:sldId id="583" r:id="rId17"/>
    <p:sldId id="298" r:id="rId18"/>
    <p:sldId id="482" r:id="rId19"/>
    <p:sldId id="485" r:id="rId20"/>
    <p:sldId id="453" r:id="rId21"/>
    <p:sldId id="557" r:id="rId22"/>
    <p:sldId id="529" r:id="rId23"/>
    <p:sldId id="563" r:id="rId24"/>
    <p:sldId id="523" r:id="rId25"/>
    <p:sldId id="455" r:id="rId26"/>
    <p:sldId id="536" r:id="rId27"/>
    <p:sldId id="510" r:id="rId28"/>
    <p:sldId id="532" r:id="rId29"/>
    <p:sldId id="571" r:id="rId30"/>
    <p:sldId id="547" r:id="rId31"/>
    <p:sldId id="524" r:id="rId32"/>
    <p:sldId id="545" r:id="rId33"/>
    <p:sldId id="566" r:id="rId34"/>
    <p:sldId id="573" r:id="rId35"/>
    <p:sldId id="552" r:id="rId36"/>
    <p:sldId id="569" r:id="rId37"/>
    <p:sldId id="568" r:id="rId38"/>
    <p:sldId id="476" r:id="rId39"/>
    <p:sldId id="418" r:id="rId40"/>
    <p:sldId id="511" r:id="rId41"/>
    <p:sldId id="419" r:id="rId42"/>
    <p:sldId id="516" r:id="rId43"/>
    <p:sldId id="294" r:id="rId44"/>
    <p:sldId id="452" r:id="rId45"/>
  </p:sldIdLst>
  <p:sldSz cx="9144000" cy="6858000" type="screen4x3"/>
  <p:notesSz cx="6742113" cy="987266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523">
          <p15:clr>
            <a:srgbClr val="A4A3A4"/>
          </p15:clr>
        </p15:guide>
        <p15:guide id="2" pos="33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CC"/>
    <a:srgbClr val="FFCCFF"/>
    <a:srgbClr val="CCECFF"/>
    <a:srgbClr val="003399"/>
    <a:srgbClr val="CCFFFF"/>
    <a:srgbClr val="99FF33"/>
    <a:srgbClr val="CCFF33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87" d="100"/>
          <a:sy n="87" d="100"/>
        </p:scale>
        <p:origin x="-768" y="-82"/>
      </p:cViewPr>
      <p:guideLst>
        <p:guide orient="horz" pos="2523"/>
        <p:guide pos="333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317" cy="493634"/>
          </a:xfrm>
          <a:prstGeom prst="rect">
            <a:avLst/>
          </a:prstGeom>
        </p:spPr>
        <p:txBody>
          <a:bodyPr vert="horz" lIns="91120" tIns="45560" rIns="91120" bIns="45560" rtlCol="0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18222" y="0"/>
            <a:ext cx="2922317" cy="493634"/>
          </a:xfrm>
          <a:prstGeom prst="rect">
            <a:avLst/>
          </a:prstGeom>
        </p:spPr>
        <p:txBody>
          <a:bodyPr vert="horz" lIns="91120" tIns="45560" rIns="91120" bIns="45560" rtlCol="0"/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5381A7A-8F5E-4CC9-B604-AC705FC32343}" type="datetimeFigureOut">
              <a:rPr lang="de-AT"/>
              <a:pPr>
                <a:defRPr/>
              </a:pPr>
              <a:t>16.11.2020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7443"/>
            <a:ext cx="2922317" cy="493634"/>
          </a:xfrm>
          <a:prstGeom prst="rect">
            <a:avLst/>
          </a:prstGeom>
        </p:spPr>
        <p:txBody>
          <a:bodyPr vert="horz" lIns="91120" tIns="45560" rIns="91120" bIns="45560" rtlCol="0" anchor="b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18222" y="9377443"/>
            <a:ext cx="2922317" cy="493634"/>
          </a:xfrm>
          <a:prstGeom prst="rect">
            <a:avLst/>
          </a:prstGeom>
        </p:spPr>
        <p:txBody>
          <a:bodyPr vert="horz" wrap="square" lIns="91120" tIns="45560" rIns="91120" bIns="4556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C501A75-8BE1-4CF3-AC3D-B18520A0869D}" type="slidenum">
              <a:rPr lang="de-AT" altLang="de-DE"/>
              <a:pPr>
                <a:defRPr/>
              </a:pPr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330493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4225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55105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040563" y="174625"/>
            <a:ext cx="1924050" cy="61547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265238" y="174625"/>
            <a:ext cx="5622925" cy="61547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63006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992391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847549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624013" y="1651000"/>
            <a:ext cx="3576637" cy="4678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353050" y="1651000"/>
            <a:ext cx="3578225" cy="4678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4910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94265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94317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602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9164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11603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3C3C3"/>
            </a:gs>
            <a:gs pos="50000">
              <a:schemeClr val="bg1"/>
            </a:gs>
            <a:gs pos="100000">
              <a:srgbClr val="C3C3C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3"/>
          <p:cNvSpPr>
            <a:spLocks noChangeArrowheads="1"/>
          </p:cNvSpPr>
          <p:nvPr/>
        </p:nvSpPr>
        <p:spPr bwMode="auto">
          <a:xfrm rot="-5400000">
            <a:off x="-1238250" y="3906838"/>
            <a:ext cx="5132388" cy="144462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de-AT" altLang="de-DE">
              <a:cs typeface="+mn-cs"/>
            </a:endParaRPr>
          </a:p>
        </p:txBody>
      </p:sp>
      <p:sp>
        <p:nvSpPr>
          <p:cNvPr id="1027" name="Rectangle 2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24013" y="1651000"/>
            <a:ext cx="7307262" cy="467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0" bIns="36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Textmasterformate durch Klicken bearbeiten</a:t>
            </a:r>
          </a:p>
          <a:p>
            <a:pPr lvl="1"/>
            <a:r>
              <a:rPr lang="en-GB" altLang="de-DE"/>
              <a:t>Zweite Ebene</a:t>
            </a:r>
          </a:p>
          <a:p>
            <a:pPr lvl="2"/>
            <a:r>
              <a:rPr lang="en-GB" altLang="de-DE"/>
              <a:t>Dritte Ebene</a:t>
            </a:r>
          </a:p>
          <a:p>
            <a:pPr lvl="3"/>
            <a:r>
              <a:rPr lang="en-GB" altLang="de-DE"/>
              <a:t>Vierte Ebene</a:t>
            </a:r>
          </a:p>
          <a:p>
            <a:pPr lvl="4"/>
            <a:r>
              <a:rPr lang="en-GB" altLang="de-DE"/>
              <a:t>Fünfte Ebene</a:t>
            </a:r>
          </a:p>
        </p:txBody>
      </p:sp>
      <p:sp>
        <p:nvSpPr>
          <p:cNvPr id="1031" name="Text Box 30"/>
          <p:cNvSpPr txBox="1">
            <a:spLocks noChangeArrowheads="1"/>
          </p:cNvSpPr>
          <p:nvPr/>
        </p:nvSpPr>
        <p:spPr bwMode="auto">
          <a:xfrm>
            <a:off x="401638" y="966788"/>
            <a:ext cx="4460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ct val="20000"/>
              </a:spcBef>
              <a:defRPr/>
            </a:pPr>
            <a:fld id="{7183A892-92D3-4A7B-A4FF-1213CE3463CA}" type="slidenum">
              <a:rPr lang="en-GB" altLang="de-DE" sz="1000" b="1" smtClean="0">
                <a:solidFill>
                  <a:srgbClr val="777777"/>
                </a:solidFill>
              </a:rPr>
              <a:pPr algn="ctr" eaLnBrk="0" hangingPunct="0">
                <a:spcBef>
                  <a:spcPct val="20000"/>
                </a:spcBef>
                <a:defRPr/>
              </a:pPr>
              <a:t>‹Nr.›</a:t>
            </a:fld>
            <a:endParaRPr lang="en-GB" altLang="de-DE" sz="1000" b="1">
              <a:solidFill>
                <a:srgbClr val="777777"/>
              </a:solidFill>
            </a:endParaRPr>
          </a:p>
        </p:txBody>
      </p:sp>
      <p:sp>
        <p:nvSpPr>
          <p:cNvPr id="1029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1265238" y="174625"/>
            <a:ext cx="76993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Klicken Sie, um das Titelformat zu bearbeiten</a:t>
            </a:r>
          </a:p>
        </p:txBody>
      </p:sp>
      <p:sp>
        <p:nvSpPr>
          <p:cNvPr id="1034" name="Rectangle 33"/>
          <p:cNvSpPr>
            <a:spLocks noChangeArrowheads="1"/>
          </p:cNvSpPr>
          <p:nvPr/>
        </p:nvSpPr>
        <p:spPr bwMode="auto">
          <a:xfrm>
            <a:off x="1258888" y="1412875"/>
            <a:ext cx="7885112" cy="144463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de-AT" altLang="de-DE">
              <a:cs typeface="+mn-cs"/>
            </a:endParaRPr>
          </a:p>
        </p:txBody>
      </p:sp>
      <p:sp>
        <p:nvSpPr>
          <p:cNvPr id="1035" name="Text Box 34"/>
          <p:cNvSpPr txBox="1">
            <a:spLocks noChangeArrowheads="1"/>
          </p:cNvSpPr>
          <p:nvPr/>
        </p:nvSpPr>
        <p:spPr bwMode="auto">
          <a:xfrm>
            <a:off x="49213" y="1414463"/>
            <a:ext cx="1150937" cy="496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Aft>
                <a:spcPts val="700"/>
              </a:spcAft>
              <a:defRPr/>
            </a:pPr>
            <a:r>
              <a:rPr lang="en-GB" b="1" dirty="0">
                <a:solidFill>
                  <a:srgbClr val="777777"/>
                </a:solidFill>
                <a:cs typeface="+mn-cs"/>
              </a:rPr>
              <a:t>Agenda</a:t>
            </a:r>
          </a:p>
          <a:p>
            <a:pPr algn="ctr">
              <a:spcAft>
                <a:spcPts val="700"/>
              </a:spcAft>
              <a:defRPr/>
            </a:pPr>
            <a:r>
              <a:rPr lang="en-GB" sz="1100" dirty="0">
                <a:solidFill>
                  <a:srgbClr val="777777"/>
                </a:solidFill>
                <a:cs typeface="+mn-cs"/>
              </a:rPr>
              <a:t>Adoption Agenda</a:t>
            </a:r>
          </a:p>
          <a:p>
            <a:pPr algn="ctr">
              <a:spcAft>
                <a:spcPts val="700"/>
              </a:spcAft>
              <a:defRPr/>
            </a:pPr>
            <a:r>
              <a:rPr lang="en-GB" sz="1100" dirty="0">
                <a:solidFill>
                  <a:srgbClr val="777777"/>
                </a:solidFill>
                <a:cs typeface="+mn-cs"/>
              </a:rPr>
              <a:t>Participants’ List</a:t>
            </a:r>
          </a:p>
          <a:p>
            <a:pPr algn="ctr">
              <a:spcAft>
                <a:spcPts val="700"/>
              </a:spcAft>
              <a:defRPr/>
            </a:pPr>
            <a:r>
              <a:rPr lang="en-GB" sz="1100" dirty="0">
                <a:solidFill>
                  <a:srgbClr val="777777"/>
                </a:solidFill>
                <a:cs typeface="+mn-cs"/>
              </a:rPr>
              <a:t>Last Minutes</a:t>
            </a:r>
          </a:p>
          <a:p>
            <a:pPr algn="ctr">
              <a:spcAft>
                <a:spcPts val="700"/>
              </a:spcAft>
              <a:defRPr/>
            </a:pPr>
            <a:r>
              <a:rPr lang="en-GB" sz="1100" dirty="0" smtClean="0">
                <a:solidFill>
                  <a:srgbClr val="777777"/>
                </a:solidFill>
                <a:cs typeface="+mn-cs"/>
              </a:rPr>
              <a:t>(New) Projects</a:t>
            </a:r>
            <a:endParaRPr lang="en-GB" sz="1100" dirty="0">
              <a:solidFill>
                <a:srgbClr val="777777"/>
              </a:solidFill>
              <a:cs typeface="+mn-cs"/>
            </a:endParaRPr>
          </a:p>
          <a:p>
            <a:pPr algn="ctr">
              <a:spcAft>
                <a:spcPts val="700"/>
              </a:spcAft>
              <a:defRPr/>
            </a:pPr>
            <a:r>
              <a:rPr lang="en-GB" sz="1100" dirty="0">
                <a:solidFill>
                  <a:srgbClr val="777777"/>
                </a:solidFill>
                <a:cs typeface="+mn-cs"/>
              </a:rPr>
              <a:t>LOD 1-15 Information</a:t>
            </a:r>
          </a:p>
          <a:p>
            <a:pPr algn="ctr">
              <a:spcAft>
                <a:spcPts val="700"/>
              </a:spcAft>
              <a:defRPr/>
            </a:pPr>
            <a:r>
              <a:rPr lang="en-GB" sz="1100" dirty="0">
                <a:solidFill>
                  <a:srgbClr val="777777"/>
                </a:solidFill>
                <a:cs typeface="+mn-cs"/>
              </a:rPr>
              <a:t>Reports &amp; Exchange Possibilities</a:t>
            </a:r>
          </a:p>
          <a:p>
            <a:pPr algn="ctr">
              <a:spcAft>
                <a:spcPts val="700"/>
              </a:spcAft>
              <a:defRPr/>
            </a:pPr>
            <a:r>
              <a:rPr lang="en-GB" sz="1100" dirty="0">
                <a:solidFill>
                  <a:srgbClr val="777777"/>
                </a:solidFill>
                <a:cs typeface="+mn-cs"/>
              </a:rPr>
              <a:t>5</a:t>
            </a:r>
            <a:r>
              <a:rPr lang="en-GB" sz="1100" baseline="30000" dirty="0">
                <a:solidFill>
                  <a:srgbClr val="777777"/>
                </a:solidFill>
                <a:cs typeface="+mn-cs"/>
              </a:rPr>
              <a:t>th</a:t>
            </a:r>
            <a:r>
              <a:rPr lang="en-GB" sz="1100" dirty="0">
                <a:solidFill>
                  <a:srgbClr val="777777"/>
                </a:solidFill>
                <a:cs typeface="+mn-cs"/>
              </a:rPr>
              <a:t> Olympiad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>
                <a:solidFill>
                  <a:srgbClr val="777777"/>
                </a:solidFill>
                <a:latin typeface="Arial" charset="0"/>
                <a:ea typeface="+mn-ea"/>
                <a:cs typeface="Arial" pitchFamily="34" charset="0"/>
              </a:rPr>
              <a:t>6</a:t>
            </a:r>
            <a:r>
              <a:rPr lang="en-GB" sz="1100" kern="1200" baseline="30000" dirty="0">
                <a:solidFill>
                  <a:srgbClr val="777777"/>
                </a:solidFill>
                <a:latin typeface="Arial" charset="0"/>
                <a:ea typeface="+mn-ea"/>
                <a:cs typeface="Arial" pitchFamily="34" charset="0"/>
              </a:rPr>
              <a:t>th</a:t>
            </a:r>
            <a:r>
              <a:rPr lang="en-GB" sz="1100" kern="1200" dirty="0">
                <a:solidFill>
                  <a:srgbClr val="777777"/>
                </a:solidFill>
                <a:latin typeface="Arial" charset="0"/>
                <a:ea typeface="+mn-ea"/>
                <a:cs typeface="Arial" pitchFamily="34" charset="0"/>
              </a:rPr>
              <a:t> Olympiad &amp; EUMACS</a:t>
            </a:r>
          </a:p>
          <a:p>
            <a:pPr algn="ctr">
              <a:spcAft>
                <a:spcPts val="700"/>
              </a:spcAft>
              <a:defRPr/>
            </a:pPr>
            <a:r>
              <a:rPr lang="en-GB" sz="1100" dirty="0">
                <a:solidFill>
                  <a:srgbClr val="777777"/>
                </a:solidFill>
                <a:cs typeface="+mn-cs"/>
              </a:rPr>
              <a:t>iMAFs</a:t>
            </a:r>
          </a:p>
          <a:p>
            <a:pPr algn="ctr">
              <a:spcAft>
                <a:spcPts val="700"/>
              </a:spcAft>
              <a:defRPr/>
            </a:pPr>
            <a:r>
              <a:rPr lang="en-GB" sz="1100" dirty="0">
                <a:solidFill>
                  <a:srgbClr val="777777"/>
                </a:solidFill>
                <a:cs typeface="+mn-cs"/>
              </a:rPr>
              <a:t>GAREA</a:t>
            </a:r>
          </a:p>
          <a:p>
            <a:pPr algn="ctr">
              <a:spcAft>
                <a:spcPts val="700"/>
              </a:spcAft>
              <a:defRPr/>
            </a:pPr>
            <a:r>
              <a:rPr lang="en-GB" sz="1100" dirty="0">
                <a:solidFill>
                  <a:srgbClr val="777777"/>
                </a:solidFill>
                <a:cs typeface="+mn-cs"/>
              </a:rPr>
              <a:t>LoD Presentations</a:t>
            </a:r>
          </a:p>
          <a:p>
            <a:pPr algn="ctr">
              <a:spcAft>
                <a:spcPts val="700"/>
              </a:spcAft>
              <a:defRPr/>
            </a:pPr>
            <a:r>
              <a:rPr lang="en-GB" sz="1100" dirty="0">
                <a:solidFill>
                  <a:srgbClr val="777777"/>
                </a:solidFill>
                <a:cs typeface="+mn-cs"/>
              </a:rPr>
              <a:t>Coordination</a:t>
            </a:r>
          </a:p>
          <a:p>
            <a:pPr algn="ctr">
              <a:spcAft>
                <a:spcPts val="700"/>
              </a:spcAft>
              <a:defRPr/>
            </a:pPr>
            <a:r>
              <a:rPr lang="en-GB" sz="1100" dirty="0" smtClean="0">
                <a:solidFill>
                  <a:srgbClr val="777777"/>
                </a:solidFill>
                <a:cs typeface="+mn-cs"/>
              </a:rPr>
              <a:t>AOB</a:t>
            </a:r>
            <a:endParaRPr lang="en-GB" sz="1100" dirty="0">
              <a:solidFill>
                <a:srgbClr val="777777"/>
              </a:solidFill>
              <a:cs typeface="+mn-cs"/>
            </a:endParaRPr>
          </a:p>
          <a:p>
            <a:pPr algn="ctr">
              <a:spcAft>
                <a:spcPts val="700"/>
              </a:spcAft>
              <a:defRPr/>
            </a:pPr>
            <a:endParaRPr lang="en-GB" sz="1100" dirty="0">
              <a:solidFill>
                <a:srgbClr val="777777"/>
              </a:solidFill>
              <a:cs typeface="+mn-cs"/>
            </a:endParaRPr>
          </a:p>
        </p:txBody>
      </p:sp>
      <p:sp>
        <p:nvSpPr>
          <p:cNvPr id="1059" name="Text Box 35"/>
          <p:cNvSpPr txBox="1">
            <a:spLocks noChangeArrowheads="1"/>
          </p:cNvSpPr>
          <p:nvPr/>
        </p:nvSpPr>
        <p:spPr bwMode="auto">
          <a:xfrm>
            <a:off x="0" y="811213"/>
            <a:ext cx="1258888" cy="60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eaLnBrk="0" hangingPunct="0">
              <a:defRPr/>
            </a:pPr>
            <a:r>
              <a:rPr lang="en-GB" sz="1200" b="1" dirty="0" smtClean="0">
                <a:solidFill>
                  <a:srgbClr val="777777"/>
                </a:solidFill>
                <a:latin typeface="Arial" charset="0"/>
                <a:cs typeface="+mn-cs"/>
              </a:rPr>
              <a:t>48</a:t>
            </a:r>
            <a:r>
              <a:rPr lang="en-GB" sz="1200" b="1" baseline="30000" dirty="0" smtClean="0">
                <a:solidFill>
                  <a:srgbClr val="777777"/>
                </a:solidFill>
                <a:latin typeface="Arial" charset="0"/>
                <a:cs typeface="+mn-cs"/>
              </a:rPr>
              <a:t>th</a:t>
            </a:r>
            <a:r>
              <a:rPr lang="en-GB" sz="1200" b="1" dirty="0" smtClean="0">
                <a:solidFill>
                  <a:srgbClr val="777777"/>
                </a:solidFill>
                <a:latin typeface="Arial" charset="0"/>
                <a:cs typeface="+mn-cs"/>
              </a:rPr>
              <a:t> </a:t>
            </a:r>
            <a:r>
              <a:rPr lang="en-GB" sz="1200" b="1" dirty="0">
                <a:solidFill>
                  <a:srgbClr val="777777"/>
                </a:solidFill>
                <a:latin typeface="Arial" charset="0"/>
                <a:cs typeface="+mn-cs"/>
              </a:rPr>
              <a:t>IG-Meeting</a:t>
            </a:r>
          </a:p>
          <a:p>
            <a:pPr algn="ctr" eaLnBrk="0" hangingPunct="0">
              <a:defRPr/>
            </a:pPr>
            <a:endParaRPr lang="en-GB" sz="1200" b="1" dirty="0">
              <a:solidFill>
                <a:srgbClr val="777777"/>
              </a:solidFill>
              <a:latin typeface="Arial" charset="0"/>
              <a:cs typeface="+mn-cs"/>
            </a:endParaRPr>
          </a:p>
          <a:p>
            <a:pPr algn="ctr" eaLnBrk="0" hangingPunct="0">
              <a:defRPr/>
            </a:pPr>
            <a:r>
              <a:rPr lang="en-GB" sz="1050" dirty="0" smtClean="0">
                <a:solidFill>
                  <a:srgbClr val="777777"/>
                </a:solidFill>
                <a:latin typeface="Arial" charset="0"/>
                <a:cs typeface="+mn-cs"/>
              </a:rPr>
              <a:t>17-18 Nov. 2020</a:t>
            </a:r>
            <a:endParaRPr lang="en-GB" sz="1050" dirty="0">
              <a:solidFill>
                <a:srgbClr val="777777"/>
              </a:solidFill>
              <a:latin typeface="Arial" charset="0"/>
              <a:cs typeface="+mn-cs"/>
            </a:endParaRPr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-36513" y="6430963"/>
            <a:ext cx="9190038" cy="441325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de-AT" altLang="de-DE"/>
          </a:p>
        </p:txBody>
      </p:sp>
      <p:sp>
        <p:nvSpPr>
          <p:cNvPr id="29" name="Text Box 26"/>
          <p:cNvSpPr txBox="1">
            <a:spLocks noChangeArrowheads="1"/>
          </p:cNvSpPr>
          <p:nvPr/>
        </p:nvSpPr>
        <p:spPr bwMode="auto">
          <a:xfrm>
            <a:off x="4479925" y="6496050"/>
            <a:ext cx="16319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GB" sz="1200" dirty="0">
                <a:solidFill>
                  <a:srgbClr val="E7E200"/>
                </a:solidFill>
                <a:cs typeface="+mn-cs"/>
              </a:rPr>
              <a:t>www.emilyo.eu </a:t>
            </a:r>
            <a:endParaRPr lang="en-GB" sz="1200" dirty="0">
              <a:solidFill>
                <a:srgbClr val="E7E200"/>
              </a:solidFill>
              <a:latin typeface="Verdana" pitchFamily="34" charset="0"/>
              <a:cs typeface="+mn-cs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462713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26"/>
          <p:cNvSpPr txBox="1">
            <a:spLocks noChangeArrowheads="1"/>
          </p:cNvSpPr>
          <p:nvPr/>
        </p:nvSpPr>
        <p:spPr bwMode="auto">
          <a:xfrm>
            <a:off x="98425" y="6456363"/>
            <a:ext cx="400367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GB" sz="1000" dirty="0">
                <a:solidFill>
                  <a:srgbClr val="E7E200"/>
                </a:solidFill>
                <a:latin typeface="+mj-lt"/>
                <a:cs typeface="+mn-cs"/>
              </a:rPr>
              <a:t>Colonel Assoc. Prof. Harald GELL, PhD, MSc, MSD, MBA</a:t>
            </a:r>
          </a:p>
          <a:p>
            <a:pPr>
              <a:defRPr/>
            </a:pPr>
            <a:r>
              <a:rPr lang="en-GB" sz="1000" dirty="0">
                <a:solidFill>
                  <a:srgbClr val="E7E200"/>
                </a:solidFill>
                <a:latin typeface="+mj-lt"/>
                <a:cs typeface="+mn-cs"/>
              </a:rPr>
              <a:t>Chairman of the Military Erasmus (EMILYO) Implementation Group</a:t>
            </a:r>
          </a:p>
        </p:txBody>
      </p:sp>
      <p:pic>
        <p:nvPicPr>
          <p:cNvPr id="1037" name="Grafik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"/>
          <a:stretch>
            <a:fillRect/>
          </a:stretch>
        </p:blipFill>
        <p:spPr bwMode="auto">
          <a:xfrm>
            <a:off x="277813" y="90488"/>
            <a:ext cx="71278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5"/>
          <p:cNvPicPr>
            <a:picLocks noChangeAspect="1" noChangeArrowheads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4" t="24387" r="15042" b="11210"/>
          <a:stretch/>
        </p:blipFill>
        <p:spPr bwMode="auto">
          <a:xfrm>
            <a:off x="7252064" y="6452201"/>
            <a:ext cx="748708" cy="3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58775" indent="-358775" algn="l" rtl="0" eaLnBrk="0" fontAlgn="base" hangingPunct="0">
        <a:spcBef>
          <a:spcPct val="0"/>
        </a:spcBef>
        <a:spcAft>
          <a:spcPts val="60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19138" indent="-358775" algn="l" rtl="0" eaLnBrk="0" fontAlgn="base" hangingPunct="0">
        <a:spcBef>
          <a:spcPct val="0"/>
        </a:spcBef>
        <a:spcAft>
          <a:spcPts val="600"/>
        </a:spcAft>
        <a:buChar char="–"/>
        <a:defRPr sz="2400">
          <a:solidFill>
            <a:schemeClr val="tx1"/>
          </a:solidFill>
          <a:latin typeface="+mn-lt"/>
        </a:defRPr>
      </a:lvl2pPr>
      <a:lvl3pPr marL="1079500" indent="-358775" algn="l" rtl="0" eaLnBrk="0" fontAlgn="base" hangingPunct="0">
        <a:spcBef>
          <a:spcPct val="0"/>
        </a:spcBef>
        <a:spcAft>
          <a:spcPts val="600"/>
        </a:spcAft>
        <a:buChar char="•"/>
        <a:defRPr sz="2000">
          <a:solidFill>
            <a:schemeClr val="tx1"/>
          </a:solidFill>
          <a:latin typeface="+mn-lt"/>
        </a:defRPr>
      </a:lvl3pPr>
      <a:lvl4pPr marL="1439863" indent="-358775" algn="l" rtl="0" eaLnBrk="0" fontAlgn="base" hangingPunct="0">
        <a:spcBef>
          <a:spcPct val="0"/>
        </a:spcBef>
        <a:spcAft>
          <a:spcPts val="600"/>
        </a:spcAft>
        <a:buChar char="–"/>
        <a:defRPr>
          <a:solidFill>
            <a:schemeClr val="tx1"/>
          </a:solidFill>
          <a:latin typeface="+mn-lt"/>
        </a:defRPr>
      </a:lvl4pPr>
      <a:lvl5pPr marL="1798638" indent="-358775" algn="l" rtl="0" eaLnBrk="0" fontAlgn="base" hangingPunct="0">
        <a:spcBef>
          <a:spcPct val="0"/>
        </a:spcBef>
        <a:spcAft>
          <a:spcPts val="60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milyo.eu/node/988" TargetMode="External"/><Relationship Id="rId2" Type="http://schemas.openxmlformats.org/officeDocument/2006/relationships/hyperlink" Target="http://www.emilyo.eu/node/976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milyo.eu/node/87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hyperlink" Target="http://www.emilyo.eu/node/878" TargetMode="External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uropean-citizens-association.eu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uropean-citizens-association.eu/recommend-a-candidate/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mailto:harald.gell@bmlvs.gv.at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mailto:harald.gell@bmlvs.gv.at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milyo.eu/node/872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milyo.eu/node/119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ndieraE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4" b="7072"/>
          <a:stretch>
            <a:fillRect/>
          </a:stretch>
        </p:blipFill>
        <p:spPr bwMode="auto">
          <a:xfrm>
            <a:off x="1397000" y="1546225"/>
            <a:ext cx="7766050" cy="488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8100" dir="162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67125" y="2981325"/>
            <a:ext cx="4576763" cy="2333625"/>
          </a:xfrm>
          <a:effectLst>
            <a:outerShdw blurRad="50800" dist="76200" dir="2700000" algn="tl" rotWithShape="0">
              <a:schemeClr val="tx1"/>
            </a:outerShdw>
          </a:effectLst>
        </p:spPr>
        <p:txBody>
          <a:bodyPr anchor="t"/>
          <a:lstStyle/>
          <a:p>
            <a:pPr algn="ctr" eaLnBrk="1" hangingPunct="1">
              <a:defRPr/>
            </a:pPr>
            <a:r>
              <a:rPr lang="en-US" altLang="de-DE" dirty="0" smtClean="0">
                <a:solidFill>
                  <a:srgbClr val="F2EC00"/>
                </a:solidFill>
              </a:rPr>
              <a:t>48</a:t>
            </a:r>
            <a:r>
              <a:rPr lang="en-US" altLang="de-DE" baseline="30000" dirty="0" smtClean="0">
                <a:solidFill>
                  <a:srgbClr val="F2EC00"/>
                </a:solidFill>
              </a:rPr>
              <a:t>th</a:t>
            </a:r>
            <a:r>
              <a:rPr lang="en-US" altLang="de-DE" dirty="0" smtClean="0">
                <a:solidFill>
                  <a:srgbClr val="F2EC00"/>
                </a:solidFill>
              </a:rPr>
              <a:t> </a:t>
            </a:r>
            <a:r>
              <a:rPr lang="en-US" altLang="de-DE" dirty="0">
                <a:solidFill>
                  <a:srgbClr val="F2EC00"/>
                </a:solidFill>
              </a:rPr>
              <a:t>Meeting</a:t>
            </a:r>
            <a:br>
              <a:rPr lang="en-US" altLang="de-DE" dirty="0">
                <a:solidFill>
                  <a:srgbClr val="F2EC00"/>
                </a:solidFill>
              </a:rPr>
            </a:br>
            <a:r>
              <a:rPr lang="en-US" altLang="de-DE" sz="2800" dirty="0">
                <a:solidFill>
                  <a:srgbClr val="F2EC00"/>
                </a:solidFill>
              </a:rPr>
              <a:t>of the</a:t>
            </a:r>
            <a:br>
              <a:rPr lang="en-US" altLang="de-DE" sz="2800" dirty="0">
                <a:solidFill>
                  <a:srgbClr val="F2EC00"/>
                </a:solidFill>
              </a:rPr>
            </a:br>
            <a:r>
              <a:rPr lang="en-US" altLang="de-DE" sz="2800" dirty="0">
                <a:solidFill>
                  <a:srgbClr val="F2EC00"/>
                </a:solidFill>
              </a:rPr>
              <a:t>Implementation</a:t>
            </a:r>
            <a:br>
              <a:rPr lang="en-US" altLang="de-DE" sz="2800" dirty="0">
                <a:solidFill>
                  <a:srgbClr val="F2EC00"/>
                </a:solidFill>
              </a:rPr>
            </a:br>
            <a:r>
              <a:rPr lang="en-US" altLang="de-DE" sz="2800" dirty="0">
                <a:solidFill>
                  <a:srgbClr val="F2EC00"/>
                </a:solidFill>
              </a:rPr>
              <a:t>Group</a:t>
            </a:r>
            <a:br>
              <a:rPr lang="en-US" altLang="de-DE" sz="2800" dirty="0">
                <a:solidFill>
                  <a:srgbClr val="F2EC00"/>
                </a:solidFill>
              </a:rPr>
            </a:br>
            <a:r>
              <a:rPr lang="en-US" altLang="de-DE" sz="2800" dirty="0">
                <a:solidFill>
                  <a:srgbClr val="F2EC00"/>
                </a:solidFill>
              </a:rPr>
              <a:t>(Belgium)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1412875"/>
            <a:ext cx="1255713" cy="5024438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85882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8588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de-AT">
              <a:latin typeface="Arial" charset="0"/>
              <a:cs typeface="+mn-cs"/>
            </a:endParaRPr>
          </a:p>
        </p:txBody>
      </p:sp>
      <p:sp>
        <p:nvSpPr>
          <p:cNvPr id="2053" name="Textfeld 1"/>
          <p:cNvSpPr txBox="1">
            <a:spLocks noChangeArrowheads="1"/>
          </p:cNvSpPr>
          <p:nvPr/>
        </p:nvSpPr>
        <p:spPr bwMode="auto">
          <a:xfrm>
            <a:off x="1265238" y="296863"/>
            <a:ext cx="7777162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Aft>
                <a:spcPct val="0"/>
              </a:spcAft>
              <a:buFontTx/>
              <a:buNone/>
            </a:pPr>
            <a:r>
              <a:rPr lang="en-US" altLang="de-DE" sz="3600">
                <a:solidFill>
                  <a:srgbClr val="003399"/>
                </a:solidFill>
              </a:rPr>
              <a:t>European Initiative</a:t>
            </a:r>
            <a:br>
              <a:rPr lang="en-US" altLang="de-DE" sz="3600">
                <a:solidFill>
                  <a:srgbClr val="003399"/>
                </a:solidFill>
              </a:rPr>
            </a:br>
            <a:r>
              <a:rPr lang="en-US" altLang="de-DE" sz="2200">
                <a:solidFill>
                  <a:srgbClr val="003399"/>
                </a:solidFill>
              </a:rPr>
              <a:t>for the exchange of young officers inspired by Erasmus</a:t>
            </a:r>
            <a:endParaRPr lang="de-AT" altLang="de-DE" sz="2200">
              <a:solidFill>
                <a:srgbClr val="003399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165679" y="5683193"/>
            <a:ext cx="2397556" cy="864096"/>
          </a:xfrm>
          <a:prstGeom prst="rect">
            <a:avLst/>
          </a:prstGeom>
          <a:noFill/>
          <a:ln>
            <a:noFill/>
          </a:ln>
          <a:effectLst>
            <a:outerShdw blurRad="50800" dist="50800" dir="2700000" algn="tl" rotWithShape="0">
              <a:schemeClr val="tx1"/>
            </a:outerShdw>
          </a:effectLst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de-DE" sz="4000" kern="0" dirty="0">
                <a:solidFill>
                  <a:srgbClr val="F2EC00"/>
                </a:solidFill>
              </a:rPr>
              <a:t>EMILYO</a:t>
            </a:r>
            <a:endParaRPr lang="en-US" altLang="de-DE" sz="2400" kern="0" dirty="0">
              <a:solidFill>
                <a:srgbClr val="F2EC00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137561" y="1493241"/>
            <a:ext cx="2512312" cy="1512168"/>
          </a:xfrm>
          <a:prstGeom prst="rect">
            <a:avLst/>
          </a:prstGeom>
          <a:noFill/>
          <a:ln>
            <a:noFill/>
          </a:ln>
          <a:effectLst>
            <a:outerShdw blurRad="50800" dist="50800" dir="2700000" algn="tl" rotWithShape="0">
              <a:schemeClr val="tx1"/>
            </a:outerShdw>
          </a:effectLst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de-DE" sz="4000" kern="0" dirty="0">
                <a:solidFill>
                  <a:srgbClr val="F2EC00"/>
                </a:solidFill>
              </a:rPr>
              <a:t>The Initiative</a:t>
            </a:r>
            <a:endParaRPr lang="en-US" altLang="de-DE" sz="2400" kern="0" dirty="0">
              <a:solidFill>
                <a:srgbClr val="F2EC00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7725722" y="5589240"/>
            <a:ext cx="1576861" cy="936104"/>
          </a:xfrm>
          <a:prstGeom prst="rect">
            <a:avLst/>
          </a:prstGeom>
          <a:noFill/>
          <a:ln>
            <a:noFill/>
          </a:ln>
          <a:effectLst>
            <a:outerShdw blurRad="50800" dist="50800" dir="2700000" algn="tl" rotWithShape="0">
              <a:schemeClr val="tx1"/>
            </a:outerShdw>
          </a:effectLst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de-DE" sz="2000" kern="0" dirty="0">
                <a:solidFill>
                  <a:srgbClr val="F2EC00"/>
                </a:solidFill>
              </a:rPr>
              <a:t>Military</a:t>
            </a:r>
          </a:p>
          <a:p>
            <a:pPr algn="ctr" eaLnBrk="1" hangingPunct="1">
              <a:defRPr/>
            </a:pPr>
            <a:r>
              <a:rPr lang="en-US" altLang="de-DE" sz="2000" kern="0" dirty="0">
                <a:solidFill>
                  <a:srgbClr val="F2EC00"/>
                </a:solidFill>
              </a:rPr>
              <a:t>Erasmus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7738893" y="1628800"/>
            <a:ext cx="1557517" cy="936104"/>
          </a:xfrm>
          <a:prstGeom prst="rect">
            <a:avLst/>
          </a:prstGeom>
          <a:noFill/>
          <a:ln>
            <a:noFill/>
          </a:ln>
          <a:effectLst>
            <a:outerShdw blurRad="50800" dist="50800" dir="2700000" algn="tl" rotWithShape="0">
              <a:schemeClr val="tx1"/>
            </a:outerShdw>
          </a:effectLst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de-DE" sz="2000" kern="0" dirty="0">
                <a:solidFill>
                  <a:srgbClr val="F2EC00"/>
                </a:solidFill>
              </a:rPr>
              <a:t>Erasmus</a:t>
            </a:r>
          </a:p>
          <a:p>
            <a:pPr algn="ctr" eaLnBrk="1" hangingPunct="1">
              <a:defRPr/>
            </a:pPr>
            <a:r>
              <a:rPr lang="en-US" altLang="de-DE" sz="2000" kern="0" dirty="0">
                <a:solidFill>
                  <a:srgbClr val="F2EC00"/>
                </a:solidFill>
              </a:rPr>
              <a:t>Militaire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Research Project</a:t>
            </a:r>
            <a:br>
              <a:rPr lang="de-AT" dirty="0" smtClean="0"/>
            </a:br>
            <a:r>
              <a:rPr lang="en-US" sz="2400" dirty="0"/>
              <a:t>SARS CoV-2 – Magnesium Research Project</a:t>
            </a:r>
            <a:endParaRPr lang="de-AT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/>
              <a:t>The research is to identify if there is a correlation between the blood Magnesium status and the probability to be infected with SARS </a:t>
            </a:r>
            <a:r>
              <a:rPr lang="en-US" dirty="0" smtClean="0"/>
              <a:t>CoV-2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Open document</a:t>
            </a:r>
          </a:p>
          <a:p>
            <a:r>
              <a:rPr lang="en-US" dirty="0" smtClean="0"/>
              <a:t>Further discussion in LoD 9 meeting</a:t>
            </a:r>
            <a:endParaRPr lang="de-AT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4925" y="2530430"/>
            <a:ext cx="1187450" cy="287338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  <p:extLst>
      <p:ext uri="{BB962C8B-B14F-4D97-AF65-F5344CB8AC3E}">
        <p14:creationId xmlns:p14="http://schemas.microsoft.com/office/powerpoint/2010/main" val="68730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ESDC as accreditation agency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GB" dirty="0" smtClean="0"/>
              <a:t>Proposal by MAL / LT</a:t>
            </a:r>
          </a:p>
          <a:p>
            <a:pPr>
              <a:spcAft>
                <a:spcPts val="1800"/>
              </a:spcAft>
            </a:pPr>
            <a:r>
              <a:rPr lang="en-GB" dirty="0" smtClean="0"/>
              <a:t>Open document</a:t>
            </a:r>
          </a:p>
          <a:p>
            <a:pPr>
              <a:spcAft>
                <a:spcPts val="1800"/>
              </a:spcAft>
            </a:pPr>
            <a:r>
              <a:rPr lang="en-US" dirty="0"/>
              <a:t>Further discussion in LoD 9 </a:t>
            </a:r>
            <a:r>
              <a:rPr lang="en-US" dirty="0" smtClean="0"/>
              <a:t>meeting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4925" y="2530430"/>
            <a:ext cx="1187450" cy="287338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  <p:extLst>
      <p:ext uri="{BB962C8B-B14F-4D97-AF65-F5344CB8AC3E}">
        <p14:creationId xmlns:p14="http://schemas.microsoft.com/office/powerpoint/2010/main" val="57746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General Remark</a:t>
            </a:r>
            <a:br>
              <a:rPr lang="en-GB" altLang="de-DE" dirty="0"/>
            </a:br>
            <a:r>
              <a:rPr lang="en-GB" altLang="de-DE" sz="2400" dirty="0"/>
              <a:t>International &amp; EMILYO Forms</a:t>
            </a:r>
            <a:endParaRPr lang="en-GB" altLang="de-DE" dirty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4925" y="2517775"/>
            <a:ext cx="1187450" cy="287338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  <p:sp>
        <p:nvSpPr>
          <p:cNvPr id="3" name="Textfeld 2"/>
          <p:cNvSpPr txBox="1"/>
          <p:nvPr/>
        </p:nvSpPr>
        <p:spPr>
          <a:xfrm>
            <a:off x="1410963" y="1706981"/>
            <a:ext cx="6096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Please use the international forms (e.g.: Erasmus+)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88" t="23266" r="37500" b="10585"/>
          <a:stretch/>
        </p:blipFill>
        <p:spPr bwMode="auto">
          <a:xfrm>
            <a:off x="1437556" y="3148088"/>
            <a:ext cx="2297174" cy="324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3" t="19700" r="51750" b="2600"/>
          <a:stretch/>
        </p:blipFill>
        <p:spPr bwMode="auto">
          <a:xfrm>
            <a:off x="3802008" y="3148088"/>
            <a:ext cx="2197529" cy="324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5" t="16500" r="33562" b="1200"/>
          <a:stretch/>
        </p:blipFill>
        <p:spPr bwMode="auto">
          <a:xfrm>
            <a:off x="6671280" y="2079515"/>
            <a:ext cx="2348970" cy="360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1" name="Textfeld 30"/>
          <p:cNvSpPr txBox="1"/>
          <p:nvPr/>
        </p:nvSpPr>
        <p:spPr>
          <a:xfrm>
            <a:off x="1411268" y="2078432"/>
            <a:ext cx="5104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If possible, use our </a:t>
            </a:r>
            <a:r>
              <a:rPr lang="en-GB" b="1" dirty="0" smtClean="0"/>
              <a:t>forms &amp; </a:t>
            </a:r>
            <a:r>
              <a:rPr lang="en-GB" b="1" dirty="0"/>
              <a:t>templates incl. our logo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412440" y="2710661"/>
            <a:ext cx="5104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Integrate a sentence for “data protection”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6870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Centro Universitario de la </a:t>
            </a:r>
            <a:r>
              <a:rPr lang="es-ES" dirty="0" smtClean="0"/>
              <a:t>Defensa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GB" dirty="0" smtClean="0"/>
              <a:t>Project: unification of security, defence and military documents templates across Europe</a:t>
            </a:r>
          </a:p>
          <a:p>
            <a:pPr>
              <a:spcAft>
                <a:spcPts val="1800"/>
              </a:spcAft>
            </a:pPr>
            <a:r>
              <a:rPr lang="en-GB" dirty="0" smtClean="0"/>
              <a:t>Open document</a:t>
            </a:r>
          </a:p>
          <a:p>
            <a:r>
              <a:rPr lang="en-US" dirty="0"/>
              <a:t>Further discussion in LoD 9 </a:t>
            </a:r>
            <a:r>
              <a:rPr lang="en-US" dirty="0" smtClean="0"/>
              <a:t>meeting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4925" y="2530430"/>
            <a:ext cx="1187450" cy="287338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  <p:extLst>
      <p:ext uri="{BB962C8B-B14F-4D97-AF65-F5344CB8AC3E}">
        <p14:creationId xmlns:p14="http://schemas.microsoft.com/office/powerpoint/2010/main" val="375802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Honorary Members</a:t>
            </a:r>
            <a:br>
              <a:rPr lang="en-GB" altLang="de-DE" dirty="0"/>
            </a:br>
            <a:r>
              <a:rPr lang="en-GB" altLang="de-DE" sz="2400" dirty="0"/>
              <a:t>of the Implementation </a:t>
            </a:r>
            <a:r>
              <a:rPr lang="en-GB" altLang="de-DE" sz="2400" dirty="0" smtClean="0"/>
              <a:t>Group (since 2017)</a:t>
            </a:r>
            <a:endParaRPr lang="en-GB" altLang="de-DE" dirty="0"/>
          </a:p>
        </p:txBody>
      </p:sp>
      <p:sp>
        <p:nvSpPr>
          <p:cNvPr id="5" name="Rechteck 4"/>
          <p:cNvSpPr/>
          <p:nvPr/>
        </p:nvSpPr>
        <p:spPr>
          <a:xfrm>
            <a:off x="2987382" y="4018999"/>
            <a:ext cx="4608954" cy="13542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 eaLnBrk="0" hangingPunct="0">
              <a:spcAft>
                <a:spcPts val="600"/>
              </a:spcAft>
              <a:defRPr/>
            </a:pPr>
            <a:r>
              <a:rPr lang="en-GB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  <a:sym typeface="Wingdings" panose="05000000000000000000" pitchFamily="2" charset="2"/>
              </a:rPr>
              <a:t>IG Chairman nominates</a:t>
            </a:r>
          </a:p>
          <a:p>
            <a:pPr marL="0" lvl="1" algn="ctr" eaLnBrk="0" hangingPunct="0">
              <a:spcAft>
                <a:spcPts val="600"/>
              </a:spcAft>
              <a:defRPr/>
            </a:pPr>
            <a:r>
              <a:rPr lang="en-GB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  <a:sym typeface="Wingdings" panose="05000000000000000000" pitchFamily="2" charset="2"/>
              </a:rPr>
              <a:t>LtCol BIELEWICZ Marcin, PhD</a:t>
            </a:r>
          </a:p>
          <a:p>
            <a:pPr marL="0" lvl="1" algn="ctr" eaLnBrk="0" hangingPunct="0">
              <a:spcAft>
                <a:spcPts val="600"/>
              </a:spcAft>
              <a:defRPr/>
            </a:pPr>
            <a:r>
              <a:rPr lang="en-GB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  <a:sym typeface="Wingdings" panose="05000000000000000000" pitchFamily="2" charset="2"/>
              </a:rPr>
              <a:t>  </a:t>
            </a:r>
            <a:endParaRPr lang="en-GB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22546" name="Picture 18" descr="http://www.emilyo.eu/sites/default/files/IG%20Honorary%20Members/2018%2009%2004%20Manolis%20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7888" y="1630363"/>
            <a:ext cx="1195387" cy="180022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6" name="Picture 8" descr="http://www.emilyo.eu/sites/default/files/IG%20Honorary%20Members/2018%2005%2024%20Zamiar_2.jpg"/>
          <p:cNvPicPr>
            <a:picLocks noChangeAspect="1" noChangeArrowheads="1"/>
          </p:cNvPicPr>
          <p:nvPr/>
        </p:nvPicPr>
        <p:blipFill rotWithShape="1">
          <a:blip r:embed="rId3"/>
          <a:srcRect l="48666"/>
          <a:stretch/>
        </p:blipFill>
        <p:spPr bwMode="auto">
          <a:xfrm>
            <a:off x="3233738" y="1630363"/>
            <a:ext cx="1384300" cy="180022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8" name="Picture 10" descr="http://www.emilyo.eu/sites/default/files/IG%20Honorary%20Members/2017_CEUMC_Gen%20Kostarakos%20big.jpg"/>
          <p:cNvPicPr>
            <a:picLocks noChangeAspect="1" noChangeArrowheads="1"/>
          </p:cNvPicPr>
          <p:nvPr/>
        </p:nvPicPr>
        <p:blipFill rotWithShape="1">
          <a:blip r:embed="rId4"/>
          <a:srcRect l="12694"/>
          <a:stretch/>
        </p:blipFill>
        <p:spPr bwMode="auto">
          <a:xfrm>
            <a:off x="1519238" y="1628775"/>
            <a:ext cx="1635125" cy="180022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2" name="Picture 8"/>
          <p:cNvPicPr>
            <a:picLocks noChangeAspect="1" noChangeArrowheads="1"/>
          </p:cNvPicPr>
          <p:nvPr/>
        </p:nvPicPr>
        <p:blipFill rotWithShape="1">
          <a:blip r:embed="rId5"/>
          <a:srcRect l="23437" t="17750" r="32813" b="2000"/>
          <a:stretch/>
        </p:blipFill>
        <p:spPr bwMode="auto">
          <a:xfrm>
            <a:off x="5969000" y="1628775"/>
            <a:ext cx="1571625" cy="1800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3017" name="Picture 9" descr="_Paile"/>
          <p:cNvPicPr>
            <a:picLocks noChangeAspect="1" noChangeArrowheads="1"/>
          </p:cNvPicPr>
          <p:nvPr/>
        </p:nvPicPr>
        <p:blipFill>
          <a:blip r:embed="rId6"/>
          <a:srcRect l="17664" r="36630"/>
          <a:stretch>
            <a:fillRect/>
          </a:stretch>
        </p:blipFill>
        <p:spPr bwMode="auto">
          <a:xfrm>
            <a:off x="7640638" y="1628775"/>
            <a:ext cx="1227137" cy="1800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34925" y="2530430"/>
            <a:ext cx="1187450" cy="287338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/>
              <a:t>Honorary Members</a:t>
            </a:r>
            <a:br>
              <a:rPr lang="en-GB" altLang="de-DE"/>
            </a:br>
            <a:r>
              <a:rPr lang="en-GB" altLang="de-DE" sz="2400"/>
              <a:t>of the Implementation Group</a:t>
            </a:r>
            <a:endParaRPr lang="en-GB" alt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90" t="19412" r="24706" b="4890"/>
          <a:stretch/>
        </p:blipFill>
        <p:spPr bwMode="auto">
          <a:xfrm>
            <a:off x="1800111" y="-1"/>
            <a:ext cx="7340097" cy="68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34925" y="2530430"/>
            <a:ext cx="1187450" cy="287338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  <p:extLst>
      <p:ext uri="{BB962C8B-B14F-4D97-AF65-F5344CB8AC3E}">
        <p14:creationId xmlns:p14="http://schemas.microsoft.com/office/powerpoint/2010/main" val="101290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Norwegian </a:t>
            </a:r>
            <a:r>
              <a:rPr lang="en-GB" dirty="0" err="1" smtClean="0"/>
              <a:t>Defense</a:t>
            </a:r>
            <a:r>
              <a:rPr lang="en-GB" dirty="0" smtClean="0"/>
              <a:t> University College (NDUC)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GB" dirty="0" smtClean="0"/>
              <a:t>Request to become </a:t>
            </a:r>
            <a:r>
              <a:rPr lang="en-GB" dirty="0" smtClean="0"/>
              <a:t>an</a:t>
            </a:r>
            <a:br>
              <a:rPr lang="en-GB" dirty="0" smtClean="0"/>
            </a:br>
            <a:r>
              <a:rPr lang="en-GB" dirty="0" smtClean="0"/>
              <a:t>“</a:t>
            </a:r>
            <a:r>
              <a:rPr lang="en-GB" i="1" dirty="0" smtClean="0"/>
              <a:t>IG </a:t>
            </a:r>
            <a:r>
              <a:rPr lang="en-GB" i="1" dirty="0" smtClean="0"/>
              <a:t>Associated </a:t>
            </a:r>
            <a:r>
              <a:rPr lang="en-GB" i="1" dirty="0" smtClean="0"/>
              <a:t>Member</a:t>
            </a:r>
            <a:r>
              <a:rPr lang="en-GB" dirty="0" smtClean="0"/>
              <a:t>”</a:t>
            </a:r>
            <a:endParaRPr lang="en-GB" dirty="0" smtClean="0"/>
          </a:p>
          <a:p>
            <a:pPr>
              <a:spcAft>
                <a:spcPts val="1800"/>
              </a:spcAft>
            </a:pPr>
            <a:r>
              <a:rPr lang="en-GB" dirty="0" smtClean="0"/>
              <a:t>Open presentation</a:t>
            </a:r>
          </a:p>
          <a:p>
            <a:r>
              <a:rPr lang="en-GB" dirty="0" smtClean="0"/>
              <a:t>Agreement / </a:t>
            </a:r>
            <a:r>
              <a:rPr lang="en-GB" dirty="0" smtClean="0"/>
              <a:t>decision by all IG Members</a:t>
            </a:r>
            <a:endParaRPr lang="en-GB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4925" y="2530430"/>
            <a:ext cx="1187450" cy="287338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  <p:extLst>
      <p:ext uri="{BB962C8B-B14F-4D97-AF65-F5344CB8AC3E}">
        <p14:creationId xmlns:p14="http://schemas.microsoft.com/office/powerpoint/2010/main" val="187260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Information about LODs</a:t>
            </a:r>
            <a:br>
              <a:rPr lang="en-GB" altLang="de-DE" dirty="0"/>
            </a:br>
            <a:r>
              <a:rPr lang="en-GB" altLang="de-DE" sz="2400" dirty="0"/>
              <a:t>LOD 1 - LOD 15</a:t>
            </a:r>
          </a:p>
        </p:txBody>
      </p:sp>
      <p:sp>
        <p:nvSpPr>
          <p:cNvPr id="7171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GB" altLang="de-DE" dirty="0"/>
              <a:t>Aim:</a:t>
            </a:r>
          </a:p>
          <a:p>
            <a:pPr lvl="1">
              <a:spcAft>
                <a:spcPts val="1800"/>
              </a:spcAft>
              <a:defRPr/>
            </a:pPr>
            <a:r>
              <a:rPr lang="en-GB" altLang="de-DE" dirty="0"/>
              <a:t>Update &amp; requests</a:t>
            </a:r>
          </a:p>
          <a:p>
            <a:pPr lvl="1">
              <a:spcAft>
                <a:spcPts val="1800"/>
              </a:spcAft>
              <a:defRPr/>
            </a:pPr>
            <a:r>
              <a:rPr lang="en-GB" altLang="de-DE" dirty="0"/>
              <a:t>Presentations &amp; discussions about:</a:t>
            </a:r>
          </a:p>
          <a:p>
            <a:pPr lvl="2">
              <a:spcAft>
                <a:spcPts val="1200"/>
              </a:spcAft>
              <a:defRPr/>
            </a:pPr>
            <a:r>
              <a:rPr lang="en-GB" alt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Line(s) of Development / Chairpersons for LoDs</a:t>
            </a:r>
          </a:p>
          <a:p>
            <a:pPr lvl="2">
              <a:spcAft>
                <a:spcPts val="1800"/>
              </a:spcAft>
              <a:defRPr/>
            </a:pPr>
            <a:r>
              <a:rPr lang="en-GB" alt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Past events </a:t>
            </a:r>
            <a:r>
              <a:rPr lang="en-GB" altLang="de-DE" sz="2400" dirty="0"/>
              <a:t>(since last meeting)</a:t>
            </a:r>
          </a:p>
          <a:p>
            <a:pPr lvl="2">
              <a:spcAft>
                <a:spcPts val="1800"/>
              </a:spcAft>
              <a:defRPr/>
            </a:pPr>
            <a:r>
              <a:rPr lang="en-GB" alt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Up-coming events</a:t>
            </a:r>
          </a:p>
          <a:p>
            <a:pPr lvl="2">
              <a:spcAft>
                <a:spcPts val="1800"/>
              </a:spcAft>
              <a:defRPr/>
            </a:pPr>
            <a:endParaRPr lang="en-GB" altLang="de-DE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4925" y="2819400"/>
            <a:ext cx="1187450" cy="347663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Information about LODs</a:t>
            </a:r>
            <a:br>
              <a:rPr lang="en-GB" altLang="de-DE" dirty="0"/>
            </a:br>
            <a:r>
              <a:rPr lang="en-GB" altLang="de-DE" sz="2400" dirty="0"/>
              <a:t>LOD 1 - LOD 15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451484"/>
              </p:ext>
            </p:extLst>
          </p:nvPr>
        </p:nvGraphicFramePr>
        <p:xfrm>
          <a:off x="1446213" y="1619250"/>
          <a:ext cx="7675562" cy="41062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8135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643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6298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74299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No</a:t>
                      </a:r>
                    </a:p>
                  </a:txBody>
                  <a:tcPr marL="35997" marR="35997" marT="45716" marB="45716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Name</a:t>
                      </a:r>
                    </a:p>
                  </a:txBody>
                  <a:tcPr marL="35997" marR="35997" marT="45716" marB="45716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Situation</a:t>
                      </a:r>
                    </a:p>
                  </a:txBody>
                  <a:tcPr marL="35997" marR="35997" marT="45716" marB="45716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2715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1</a:t>
                      </a:r>
                    </a:p>
                  </a:txBody>
                  <a:tcPr marL="35997" marR="35997" marT="45716" marB="457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System of Equivalences</a:t>
                      </a:r>
                    </a:p>
                  </a:txBody>
                  <a:tcPr marL="35997" marR="35997" marT="45716" marB="457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indent="-182563">
                        <a:buFont typeface="Arial" panose="020B0604020202020204" pitchFamily="34" charset="0"/>
                        <a:buChar char="•"/>
                      </a:pPr>
                      <a:r>
                        <a:rPr lang="en-GB" sz="1600" b="1" noProof="0" dirty="0"/>
                        <a:t>Unchanged</a:t>
                      </a:r>
                    </a:p>
                  </a:txBody>
                  <a:tcPr marL="35997" marR="35997" marT="45716" marB="457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30590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2</a:t>
                      </a:r>
                    </a:p>
                  </a:txBody>
                  <a:tcPr marL="35997" marR="35997" marT="45716" marB="457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Development of Competences</a:t>
                      </a:r>
                    </a:p>
                  </a:txBody>
                  <a:tcPr marL="35997" marR="35997" marT="45716" marB="457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600" b="1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Shall</a:t>
                      </a:r>
                      <a:r>
                        <a:rPr lang="en-GB" sz="1600" b="1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be used for </a:t>
                      </a:r>
                      <a:r>
                        <a:rPr lang="en-GB" sz="1600" b="1" kern="1200" baseline="0" noProof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GB" sz="1600" b="1" kern="1200" baseline="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1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module descriptions</a:t>
                      </a:r>
                    </a:p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600" b="1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Available on: </a:t>
                      </a:r>
                      <a:r>
                        <a:rPr lang="en-GB" sz="1600" b="1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http://www.emilyo.eu/node/976</a:t>
                      </a:r>
                      <a:r>
                        <a:rPr lang="en-GB" sz="1600" b="1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35997" marR="35997" marT="45716" marB="457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30530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3</a:t>
                      </a:r>
                    </a:p>
                  </a:txBody>
                  <a:tcPr marL="35997" marR="35997" marT="45716" marB="457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Development of </a:t>
                      </a:r>
                      <a:br>
                        <a:rPr lang="en-GB" sz="1400" noProof="0" dirty="0"/>
                      </a:br>
                      <a:r>
                        <a:rPr lang="en-GB" sz="1400" noProof="0" dirty="0"/>
                        <a:t>e-learning</a:t>
                      </a:r>
                    </a:p>
                  </a:txBody>
                  <a:tcPr marL="35997" marR="35997" marT="45716" marB="457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600" b="1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SPP</a:t>
                      </a:r>
                      <a:r>
                        <a:rPr lang="en-GB" sz="1600" b="1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is available (</a:t>
                      </a:r>
                      <a:r>
                        <a:rPr lang="en-US" sz="1600" b="1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“how to get the material” is on the Emilyo homepage) </a:t>
                      </a:r>
                      <a:r>
                        <a:rPr lang="en-US" sz="1600" b="1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 </a:t>
                      </a:r>
                      <a:r>
                        <a:rPr lang="en-US" sz="1600" b="1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  <a:hlinkClick r:id="rId3"/>
                        </a:rPr>
                        <a:t>http://www.emilyo.eu/node/988</a:t>
                      </a:r>
                      <a:r>
                        <a:rPr lang="en-US" sz="1600" b="1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</a:p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IMLA material via LoD-9</a:t>
                      </a:r>
                      <a:r>
                        <a:rPr lang="en-US" sz="1600" b="1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600" b="1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Chairperson</a:t>
                      </a:r>
                    </a:p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kern="1200" baseline="0" noProof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ESDC AKUs are also available (list see LoD 3 menu)</a:t>
                      </a:r>
                      <a:endParaRPr lang="en-US" sz="1600" b="1" kern="1200" noProof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35997" marR="35997" marT="45716" marB="457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71856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4</a:t>
                      </a:r>
                    </a:p>
                  </a:txBody>
                  <a:tcPr marL="35997" marR="35997" marT="45716" marB="457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IT-Platform</a:t>
                      </a:r>
                    </a:p>
                  </a:txBody>
                  <a:tcPr marL="35997" marR="35997" marT="45716" marB="457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indent="-182563">
                        <a:buFont typeface="Arial" panose="020B0604020202020204" pitchFamily="34" charset="0"/>
                        <a:buChar char="•"/>
                      </a:pPr>
                      <a:r>
                        <a:rPr lang="en-GB" sz="1600" b="1" noProof="0" dirty="0"/>
                        <a:t>New layout </a:t>
                      </a:r>
                      <a:r>
                        <a:rPr lang="en-GB" sz="1600" b="1" noProof="0" dirty="0">
                          <a:sym typeface="Wingdings" panose="05000000000000000000" pitchFamily="2" charset="2"/>
                        </a:rPr>
                        <a:t> on-going</a:t>
                      </a:r>
                    </a:p>
                  </a:txBody>
                  <a:tcPr marL="35997" marR="35997" marT="45716" marB="457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1297" name="Rectangle 4"/>
          <p:cNvSpPr>
            <a:spLocks noChangeArrowheads="1"/>
          </p:cNvSpPr>
          <p:nvPr/>
        </p:nvSpPr>
        <p:spPr bwMode="auto">
          <a:xfrm>
            <a:off x="34925" y="2819400"/>
            <a:ext cx="1187450" cy="347663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Information about LODs</a:t>
            </a:r>
            <a:br>
              <a:rPr lang="en-GB" altLang="de-DE" dirty="0"/>
            </a:br>
            <a:r>
              <a:rPr lang="en-GB" altLang="de-DE" sz="2400" dirty="0"/>
              <a:t>LOD 1 - LOD 15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356724"/>
              </p:ext>
            </p:extLst>
          </p:nvPr>
        </p:nvGraphicFramePr>
        <p:xfrm>
          <a:off x="1446213" y="1619250"/>
          <a:ext cx="7675562" cy="444313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614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6298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19514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No</a:t>
                      </a:r>
                    </a:p>
                  </a:txBody>
                  <a:tcPr marL="35997" marR="35997" marT="45719" marB="45719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Name</a:t>
                      </a:r>
                    </a:p>
                  </a:txBody>
                  <a:tcPr marL="35997" marR="35997" marT="45719" marB="45719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Situation</a:t>
                      </a:r>
                    </a:p>
                  </a:txBody>
                  <a:tcPr marL="35997" marR="35997" marT="45719" marB="45719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0116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5</a:t>
                      </a:r>
                    </a:p>
                  </a:txBody>
                  <a:tcPr marL="35997" marR="35997" marT="45719" marB="457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Framework</a:t>
                      </a:r>
                    </a:p>
                  </a:txBody>
                  <a:tcPr marL="35997" marR="35997" marT="45719" marB="457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lvl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Please encourage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your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echelons (LT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35997" marR="35997" marT="45719" marB="457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98591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6</a:t>
                      </a:r>
                    </a:p>
                  </a:txBody>
                  <a:tcPr marL="35997" marR="35997" marT="45719" marB="457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National Implementation of the </a:t>
                      </a:r>
                      <a:r>
                        <a:rPr lang="en-US" sz="1400" noProof="0" dirty="0" err="1"/>
                        <a:t>Programme</a:t>
                      </a:r>
                      <a:endParaRPr lang="en-GB" sz="1400" noProof="0" dirty="0"/>
                    </a:p>
                  </a:txBody>
                  <a:tcPr marL="35997" marR="35997" marT="45719" marB="457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lvl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See offers (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http://www.emilyo.eu/node/878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 = </a:t>
                      </a:r>
                      <a:r>
                        <a:rPr kumimoji="0" lang="en-GB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workplan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!</a:t>
                      </a:r>
                    </a:p>
                    <a:p>
                      <a:pPr marL="182563" marR="0" lvl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Briefings during int’l events</a:t>
                      </a:r>
                    </a:p>
                    <a:p>
                      <a:pPr marL="182563" marR="0" lvl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Please send reports (written by Cadets/Students)</a:t>
                      </a:r>
                    </a:p>
                    <a:p>
                      <a:pPr marL="182563" marR="0" lvl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EUMACS 2021 (later)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7" marR="35997" marT="45719" marB="457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67109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7</a:t>
                      </a:r>
                    </a:p>
                  </a:txBody>
                  <a:tcPr marL="35997" marR="35997" marT="45719" marB="457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Financing</a:t>
                      </a:r>
                      <a:r>
                        <a:rPr lang="en-GB" sz="1400" baseline="0" noProof="0" dirty="0"/>
                        <a:t> the Initiative</a:t>
                      </a:r>
                      <a:endParaRPr lang="en-GB" sz="1400" noProof="0" dirty="0"/>
                    </a:p>
                  </a:txBody>
                  <a:tcPr marL="35997" marR="35997" marT="45719" marB="457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1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ERASMUS+ </a:t>
                      </a:r>
                      <a:r>
                        <a:rPr lang="en-GB" sz="16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funding</a:t>
                      </a:r>
                      <a:r>
                        <a:rPr lang="en-GB" sz="1600" b="1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600" b="1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6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ERASMUS+ briefing by Commission Member tomorrow</a:t>
                      </a:r>
                      <a:endParaRPr lang="en-GB" sz="16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European </a:t>
                      </a:r>
                      <a:r>
                        <a:rPr lang="en-GB" sz="1600" b="1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Universities  briefing</a:t>
                      </a:r>
                      <a:r>
                        <a:rPr lang="en-GB" sz="1600" b="1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by Commission Member today (11:00 + 13:00 during LoD 9 meeting)</a:t>
                      </a:r>
                      <a:endParaRPr lang="en-GB" sz="1600" b="1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1" kern="1200" noProof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LoD-7 meeting today </a:t>
                      </a:r>
                      <a:r>
                        <a:rPr lang="en-GB" sz="1600" b="1" kern="1200" noProof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afternoon (together with LoD 9)</a:t>
                      </a:r>
                      <a:endParaRPr lang="en-GB" sz="1600" b="1" kern="1200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7" marR="35997" marT="45719" marB="457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6185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8</a:t>
                      </a:r>
                    </a:p>
                  </a:txBody>
                  <a:tcPr marL="35997" marR="35997" marT="45719" marB="457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Common Modules</a:t>
                      </a:r>
                    </a:p>
                  </a:txBody>
                  <a:tcPr marL="35997" marR="35997" marT="45719" marB="457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1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See next slides</a:t>
                      </a:r>
                      <a:r>
                        <a:rPr lang="en-GB" sz="1600" b="1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1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 </a:t>
                      </a:r>
                    </a:p>
                    <a:p>
                      <a:pPr marL="182563" marR="0" lvl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LoD-8 meeting today afternoon</a:t>
                      </a:r>
                    </a:p>
                  </a:txBody>
                  <a:tcPr marL="35997" marR="35997" marT="45719" marB="457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2321" name="Rectangle 4"/>
          <p:cNvSpPr>
            <a:spLocks noChangeArrowheads="1"/>
          </p:cNvSpPr>
          <p:nvPr/>
        </p:nvSpPr>
        <p:spPr bwMode="auto">
          <a:xfrm>
            <a:off x="34925" y="2819400"/>
            <a:ext cx="1187450" cy="347663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7" t="12421" r="7227" b="3278"/>
          <a:stretch/>
        </p:blipFill>
        <p:spPr bwMode="auto">
          <a:xfrm>
            <a:off x="1394855" y="1548000"/>
            <a:ext cx="7748611" cy="4680520"/>
          </a:xfrm>
          <a:prstGeom prst="rect">
            <a:avLst/>
          </a:prstGeom>
          <a:noFill/>
          <a:ln w="9525">
            <a:solidFill>
              <a:srgbClr val="0033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07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FYI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60032" y="4353415"/>
            <a:ext cx="4214813" cy="2015777"/>
          </a:xfrm>
          <a:solidFill>
            <a:srgbClr val="003399"/>
          </a:solidFill>
          <a:ln>
            <a:solidFill>
              <a:schemeClr val="tx1"/>
            </a:solidFill>
          </a:ln>
        </p:spPr>
        <p:txBody>
          <a:bodyPr/>
          <a:lstStyle/>
          <a:p>
            <a:pPr indent="-271463">
              <a:defRPr/>
            </a:pPr>
            <a:r>
              <a:rPr lang="en-GB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the documents – presented during this </a:t>
            </a:r>
            <a:r>
              <a:rPr lang="en-GB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48</a:t>
            </a:r>
            <a:r>
              <a:rPr lang="en-GB" sz="1600" baseline="30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GB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meeting – are available on the EMILYO homepage until the next meeting (as pdf-documents) </a:t>
            </a:r>
            <a:r>
              <a:rPr lang="en-GB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 folder: “</a:t>
            </a:r>
            <a:r>
              <a:rPr lang="en-GB" sz="16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Temporary Documents</a:t>
            </a:r>
            <a:r>
              <a:rPr lang="en-GB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”</a:t>
            </a:r>
            <a:endParaRPr lang="en-GB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71463">
              <a:defRPr/>
            </a:pPr>
            <a:r>
              <a:rPr lang="en-GB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Exception: documents with personal data (e.g.: list of participants)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All Common Modules</a:t>
            </a:r>
            <a:br>
              <a:rPr lang="en-GB" altLang="de-DE" dirty="0"/>
            </a:br>
            <a:r>
              <a:rPr lang="en-GB" altLang="de-DE" sz="2400" dirty="0"/>
              <a:t>as of: </a:t>
            </a:r>
            <a:r>
              <a:rPr lang="en-GB" altLang="de-DE" sz="2400" dirty="0" smtClean="0"/>
              <a:t>17 November 2020</a:t>
            </a:r>
            <a:endParaRPr lang="en-GB" altLang="de-DE" sz="2400" dirty="0"/>
          </a:p>
        </p:txBody>
      </p:sp>
      <p:sp>
        <p:nvSpPr>
          <p:cNvPr id="13542" name="Rectangle 4"/>
          <p:cNvSpPr>
            <a:spLocks noChangeArrowheads="1"/>
          </p:cNvSpPr>
          <p:nvPr/>
        </p:nvSpPr>
        <p:spPr bwMode="auto">
          <a:xfrm>
            <a:off x="34925" y="2819400"/>
            <a:ext cx="1187450" cy="347663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01359"/>
              </p:ext>
            </p:extLst>
          </p:nvPr>
        </p:nvGraphicFramePr>
        <p:xfrm>
          <a:off x="1512305" y="1628800"/>
          <a:ext cx="7560839" cy="4382376"/>
        </p:xfrm>
        <a:graphic>
          <a:graphicData uri="http://schemas.openxmlformats.org/drawingml/2006/table">
            <a:tbl>
              <a:tblPr firstRow="1" firstCol="1" bandRow="1"/>
              <a:tblGrid>
                <a:gridCol w="27894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1384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68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37668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3406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720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b="1" baseline="0" dirty="0">
                          <a:solidFill>
                            <a:srgbClr val="FFFF00"/>
                          </a:solidFill>
                          <a:effectLst/>
                          <a:latin typeface="Arial"/>
                          <a:ea typeface="MS Mincho"/>
                        </a:rPr>
                        <a:t>Common Module</a:t>
                      </a:r>
                      <a:endParaRPr lang="de-AT" sz="1200" baseline="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b="1" baseline="0" dirty="0">
                          <a:solidFill>
                            <a:srgbClr val="FFFF00"/>
                          </a:solidFill>
                          <a:effectLst/>
                          <a:latin typeface="Arial"/>
                          <a:ea typeface="MS Mincho"/>
                        </a:rPr>
                        <a:t>ECTS</a:t>
                      </a:r>
                      <a:endParaRPr lang="de-AT" sz="1200" baseline="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1200" baseline="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b="1" baseline="0" dirty="0">
                          <a:solidFill>
                            <a:srgbClr val="FFFF00"/>
                          </a:solidFill>
                          <a:effectLst/>
                          <a:latin typeface="Arial"/>
                          <a:ea typeface="MS Mincho"/>
                        </a:rPr>
                        <a:t>Common Module</a:t>
                      </a:r>
                      <a:endParaRPr lang="de-AT" sz="1200" baseline="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b="1" baseline="0" dirty="0">
                          <a:solidFill>
                            <a:srgbClr val="FFFF00"/>
                          </a:solidFill>
                          <a:effectLst/>
                          <a:latin typeface="Arial"/>
                          <a:ea typeface="MS Mincho"/>
                        </a:rPr>
                        <a:t>ECTS</a:t>
                      </a:r>
                      <a:endParaRPr lang="de-AT" sz="1200" baseline="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727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Advanced Technologies in </a:t>
                      </a:r>
                      <a:r>
                        <a:rPr lang="en-GB" sz="9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Borders Surveillance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28365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2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Individual Personal Development and Meta-Communication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</a:rPr>
                        <a:t>2</a:t>
                      </a:r>
                      <a:endParaRPr lang="de-AT" sz="900" b="1" baseline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625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Aviation English for ICAO LPR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28365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3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Interoperability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</a:rPr>
                        <a:t>6</a:t>
                      </a:r>
                      <a:endParaRPr lang="de-AT" sz="900" b="1" baseline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Aviation English P1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28365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3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Irregular Warfare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3</a:t>
                      </a:r>
                      <a:endParaRPr lang="de-AT" sz="900" b="1" baseline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622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Aviation English P2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28365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3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Law of Armed Conflict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</a:rPr>
                        <a:t>2</a:t>
                      </a:r>
                      <a:endParaRPr lang="de-AT" sz="900" b="1" baseline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520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Basic Military English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28365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2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Leadership &amp; Agility in Complex Environments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2</a:t>
                      </a:r>
                      <a:endParaRPr lang="de-AT" sz="900" b="1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Battle Physical, Mental and Survival Training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28365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3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Leadership in Communication - IMLA</a:t>
                      </a:r>
                      <a:endParaRPr lang="en-GB" sz="9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2</a:t>
                      </a:r>
                      <a:endParaRPr lang="en-GB" sz="9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Biosafety and Bioterrorism</a:t>
                      </a:r>
                      <a:endParaRPr lang="en-GB" sz="9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baseline="0" noProof="0" dirty="0" smtClean="0">
                          <a:effectLst/>
                          <a:latin typeface="+mn-lt"/>
                          <a:ea typeface="Times New Roman"/>
                        </a:rPr>
                        <a:t>2</a:t>
                      </a:r>
                      <a:endParaRPr lang="en-GB" sz="900" b="1" baseline="0" noProof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Leadership, Motivation and Influence - IMLA</a:t>
                      </a:r>
                      <a:endParaRPr lang="en-GB" sz="9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2</a:t>
                      </a:r>
                      <a:endParaRPr lang="en-GB" sz="9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7415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Common Operating Environment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28365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3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Maritime Leadership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effectLst/>
                          <a:latin typeface="+mn-lt"/>
                          <a:ea typeface="Calibri"/>
                        </a:rPr>
                        <a:t>2</a:t>
                      </a:r>
                      <a:endParaRPr lang="de-AT" sz="900" b="1" baseline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Common Security and Defence Policy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28365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2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Maritime Security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effectLst/>
                          <a:latin typeface="+mn-lt"/>
                          <a:ea typeface="Calibri"/>
                        </a:rPr>
                        <a:t>2</a:t>
                      </a:r>
                      <a:endParaRPr lang="de-AT" sz="900" b="1" baseline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Comprehensive Approach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28365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4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Military Ethics (A)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baseline="0" dirty="0">
                          <a:effectLst/>
                          <a:latin typeface="+mn-lt"/>
                          <a:ea typeface="Times New Roman"/>
                        </a:rPr>
                        <a:t>2</a:t>
                      </a:r>
                      <a:endParaRPr lang="de-AT" sz="900" b="1" baseline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831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CMO/PSO (4 </a:t>
                      </a:r>
                      <a:r>
                        <a:rPr lang="en-GB" sz="9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Sub-Modules [A, B, C, D])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28365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12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Military Ethics (B)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baseline="0" dirty="0">
                          <a:effectLst/>
                          <a:latin typeface="+mn-lt"/>
                          <a:ea typeface="Times New Roman"/>
                        </a:rPr>
                        <a:t>2</a:t>
                      </a:r>
                      <a:endParaRPr lang="de-AT" sz="900" b="1" baseline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6208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Crisis Management (Military Leadership) – IMLA</a:t>
                      </a:r>
                      <a:endParaRPr lang="en-GB" sz="9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2</a:t>
                      </a:r>
                      <a:endParaRPr lang="en-GB" sz="9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Military Instructor Training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effectLst/>
                          <a:latin typeface="+mn-lt"/>
                          <a:ea typeface="Calibri"/>
                        </a:rPr>
                        <a:t>3</a:t>
                      </a:r>
                      <a:endParaRPr lang="de-AT" sz="900" b="1" baseline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Cross Cultural Communication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28365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2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Military Leadership (A)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effectLst/>
                          <a:latin typeface="+mn-lt"/>
                          <a:ea typeface="Calibri"/>
                        </a:rPr>
                        <a:t>2</a:t>
                      </a:r>
                      <a:endParaRPr lang="de-AT" sz="900" b="1" baseline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CSDP-Olympiad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28365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2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Military Leadership (B)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effectLst/>
                          <a:latin typeface="+mn-lt"/>
                          <a:ea typeface="Calibri"/>
                        </a:rPr>
                        <a:t>2</a:t>
                      </a:r>
                      <a:endParaRPr lang="de-AT" sz="900" b="1" baseline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7102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Cultural Awareness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28365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2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Military Leadership (C)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effectLst/>
                          <a:latin typeface="+mn-lt"/>
                          <a:ea typeface="Calibri"/>
                        </a:rPr>
                        <a:t>4</a:t>
                      </a:r>
                      <a:endParaRPr lang="de-AT" sz="900" b="1" baseline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Cyber Security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28365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2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Military Strategy and Security in the Baltic Sea Region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effectLst/>
                          <a:latin typeface="+mn-lt"/>
                          <a:ea typeface="Calibri"/>
                        </a:rPr>
                        <a:t>3</a:t>
                      </a:r>
                      <a:endParaRPr lang="de-AT" sz="900" b="1" baseline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Defence and Security Economics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28365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4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Senior Cadets’ Seminar on Leadership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AT" sz="9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1.5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7997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Electronic Warfare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28365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2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Small Unit Tactics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effectLst/>
                          <a:latin typeface="+mn-lt"/>
                          <a:ea typeface="Calibri"/>
                        </a:rPr>
                        <a:t>4</a:t>
                      </a:r>
                      <a:endParaRPr lang="de-AT" sz="900" b="1" baseline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5895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English for Aircraft Maintenance SET P1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28365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3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Space Applications for Security and Defence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baseline="0" dirty="0">
                          <a:effectLst/>
                          <a:latin typeface="+mn-lt"/>
                          <a:ea typeface="Times New Roman"/>
                        </a:rPr>
                        <a:t>2</a:t>
                      </a:r>
                      <a:endParaRPr lang="de-AT" sz="900" b="1" baseline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English for Aircraft Maintenance SET P2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28365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3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Stress Management - IMLA</a:t>
                      </a:r>
                      <a:endParaRPr lang="en-GB" sz="9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2</a:t>
                      </a:r>
                      <a:endParaRPr lang="en-GB" sz="9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889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</a:rPr>
                        <a:t>English for Aircraft Maintenance SET P3</a:t>
                      </a:r>
                      <a:endParaRPr lang="de-AT" sz="900" b="1" baseline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2000" marR="28365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</a:rPr>
                        <a:t>3</a:t>
                      </a:r>
                      <a:endParaRPr lang="de-AT" sz="900" b="1" baseline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Technologies in Cyber Security</a:t>
                      </a: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2</a:t>
                      </a:r>
                      <a:endParaRPr lang="en-GB" sz="9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892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English for Aviation Security Personnel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</a:rPr>
                        <a:t>3</a:t>
                      </a:r>
                      <a:endParaRPr lang="de-AT" sz="900" b="1" baseline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b="1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Winter Warfare Basic Module</a:t>
                      </a:r>
                      <a:endParaRPr lang="en-GB" sz="9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2</a:t>
                      </a:r>
                      <a:endParaRPr lang="en-GB" sz="9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6790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Fighting In Built Up Area</a:t>
                      </a: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AT" sz="900" b="1" baseline="0" dirty="0" smtClean="0">
                          <a:effectLst/>
                          <a:latin typeface="+mn-lt"/>
                          <a:ea typeface="Times New Roman"/>
                        </a:rPr>
                        <a:t>3</a:t>
                      </a:r>
                      <a:endParaRPr lang="de-AT" sz="900" b="1" baseline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NCM Close Quarter Battle (LV)</a:t>
                      </a:r>
                      <a:endParaRPr lang="en-GB" sz="9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3</a:t>
                      </a:r>
                      <a:endParaRPr lang="en-GB" sz="9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How to meet the Media</a:t>
                      </a:r>
                      <a:endParaRPr lang="de-AT" sz="900" b="1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AT" sz="9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2 </a:t>
                      </a: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NCM Troop Leading Procedures (LV)</a:t>
                      </a:r>
                      <a:endParaRPr lang="en-GB" sz="9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900" b="1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1</a:t>
                      </a:r>
                      <a:endParaRPr lang="en-GB" sz="9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6740">
                <a:tc>
                  <a:txBody>
                    <a:bodyPr/>
                    <a:lstStyle/>
                    <a:p>
                      <a:endParaRPr lang="de-AT" sz="900" dirty="0">
                        <a:latin typeface="+mn-lt"/>
                      </a:endParaRPr>
                    </a:p>
                  </a:txBody>
                  <a:tcPr marL="72000" marR="0" marT="13938" marB="1393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900" dirty="0">
                        <a:latin typeface="+mn-lt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AT" sz="900" baseline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baseline="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Times New Roman"/>
                        </a:rPr>
                        <a:t>Total: 48</a:t>
                      </a:r>
                      <a:endParaRPr lang="de-AT" sz="1200" baseline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baseline="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Times New Roman"/>
                        </a:rPr>
                        <a:t>130.5</a:t>
                      </a:r>
                      <a:endParaRPr lang="de-AT" sz="1200" baseline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8365" marR="28365" marT="13938" marB="13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New Common Modules (LoD 8)</a:t>
            </a:r>
            <a:br>
              <a:rPr lang="en-GB" altLang="de-DE" dirty="0"/>
            </a:br>
            <a:r>
              <a:rPr lang="en-GB" altLang="de-DE" sz="2400" dirty="0" smtClean="0"/>
              <a:t> by NDAL / Discussion </a:t>
            </a:r>
            <a:r>
              <a:rPr lang="en-GB" altLang="de-DE" sz="2400" dirty="0"/>
              <a:t>&amp; Decision</a:t>
            </a:r>
          </a:p>
        </p:txBody>
      </p:sp>
      <p:sp>
        <p:nvSpPr>
          <p:cNvPr id="13542" name="Rectangle 4"/>
          <p:cNvSpPr>
            <a:spLocks noChangeArrowheads="1"/>
          </p:cNvSpPr>
          <p:nvPr/>
        </p:nvSpPr>
        <p:spPr bwMode="auto">
          <a:xfrm>
            <a:off x="34925" y="2819400"/>
            <a:ext cx="1187450" cy="347663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>
          <a:xfrm>
            <a:off x="1624013" y="1651000"/>
            <a:ext cx="7307262" cy="4678363"/>
          </a:xfrm>
        </p:spPr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en-US" altLang="de-DE" sz="2000" dirty="0" smtClean="0"/>
              <a:t>NCM </a:t>
            </a:r>
            <a:r>
              <a:rPr lang="en-US" altLang="de-DE" sz="2000" dirty="0"/>
              <a:t>2020 08 10 Gell revised NCM Close Quarter Battle NDAL.pdf</a:t>
            </a:r>
          </a:p>
          <a:p>
            <a:pPr>
              <a:spcAft>
                <a:spcPts val="2400"/>
              </a:spcAft>
              <a:defRPr/>
            </a:pPr>
            <a:r>
              <a:rPr lang="en-US" altLang="de-DE" sz="2000" dirty="0" smtClean="0"/>
              <a:t>Open presentation or document</a:t>
            </a:r>
            <a:endParaRPr lang="en-US" altLang="de-DE" sz="2000" dirty="0"/>
          </a:p>
          <a:p>
            <a:pPr>
              <a:spcAft>
                <a:spcPts val="0"/>
              </a:spcAft>
              <a:defRPr/>
            </a:pPr>
            <a:r>
              <a:rPr lang="en-US" altLang="de-DE" sz="2000" dirty="0"/>
              <a:t>NCM 2020 08 18 revised NCM Troop Leading Procedures NDAL.pdf</a:t>
            </a:r>
          </a:p>
          <a:p>
            <a:pPr>
              <a:spcAft>
                <a:spcPts val="1800"/>
              </a:spcAft>
              <a:defRPr/>
            </a:pPr>
            <a:r>
              <a:rPr lang="en-GB" altLang="de-DE" sz="2000" dirty="0"/>
              <a:t>Open presentation or document</a:t>
            </a:r>
          </a:p>
        </p:txBody>
      </p:sp>
    </p:spTree>
    <p:extLst>
      <p:ext uri="{BB962C8B-B14F-4D97-AF65-F5344CB8AC3E}">
        <p14:creationId xmlns:p14="http://schemas.microsoft.com/office/powerpoint/2010/main" val="100857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Information about LODs</a:t>
            </a:r>
            <a:br>
              <a:rPr lang="en-GB" altLang="de-DE" dirty="0"/>
            </a:br>
            <a:r>
              <a:rPr lang="en-GB" altLang="de-DE" sz="2400" dirty="0"/>
              <a:t>LOD 1 - LOD 15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695426"/>
              </p:ext>
            </p:extLst>
          </p:nvPr>
        </p:nvGraphicFramePr>
        <p:xfrm>
          <a:off x="1446213" y="1620000"/>
          <a:ext cx="7675562" cy="304100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614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6298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19623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No</a:t>
                      </a:r>
                    </a:p>
                  </a:txBody>
                  <a:tcPr marL="35997" marR="35997" marT="45730" marB="4573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Name</a:t>
                      </a:r>
                    </a:p>
                  </a:txBody>
                  <a:tcPr marL="35997" marR="35997" marT="45730" marB="4573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Situation</a:t>
                      </a:r>
                    </a:p>
                  </a:txBody>
                  <a:tcPr marL="35997" marR="35997" marT="45730" marB="4573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0007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9</a:t>
                      </a:r>
                    </a:p>
                  </a:txBody>
                  <a:tcPr marL="35997" marR="35997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Future Projects</a:t>
                      </a:r>
                    </a:p>
                  </a:txBody>
                  <a:tcPr marL="35997" marR="35997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lvl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LoD-9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meeting today afternoon (together with LoD 7)</a:t>
                      </a:r>
                    </a:p>
                  </a:txBody>
                  <a:tcPr marL="35997" marR="35997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6931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10</a:t>
                      </a:r>
                    </a:p>
                  </a:txBody>
                  <a:tcPr marL="35997" marR="35997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Gender Mainstreaming</a:t>
                      </a:r>
                    </a:p>
                  </a:txBody>
                  <a:tcPr marL="35997" marR="35997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lvl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LoD-10 meeting today afternoon</a:t>
                      </a:r>
                    </a:p>
                  </a:txBody>
                  <a:tcPr marL="35997" marR="35997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1847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11</a:t>
                      </a:r>
                    </a:p>
                  </a:txBody>
                  <a:tcPr marL="35997" marR="35997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International Naval Semester</a:t>
                      </a:r>
                    </a:p>
                  </a:txBody>
                  <a:tcPr marL="35997" marR="35997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lvl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LoD-11 meeting today afternoon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7" marR="35997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8683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12</a:t>
                      </a:r>
                    </a:p>
                  </a:txBody>
                  <a:tcPr marL="35997" marR="35997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International Air Force Semester</a:t>
                      </a:r>
                    </a:p>
                  </a:txBody>
                  <a:tcPr marL="35997" marR="35997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lvl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LoD-12 meeting today </a:t>
                      </a: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afternoon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35997" marR="35997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35647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13</a:t>
                      </a:r>
                    </a:p>
                  </a:txBody>
                  <a:tcPr marL="35997" marR="35997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International Technical Semester</a:t>
                      </a:r>
                    </a:p>
                  </a:txBody>
                  <a:tcPr marL="35997" marR="35997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lvl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LoD-13 meeting today afternoon</a:t>
                      </a:r>
                    </a:p>
                  </a:txBody>
                  <a:tcPr marL="35997" marR="35997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4373" name="Rectangle 4"/>
          <p:cNvSpPr>
            <a:spLocks noChangeArrowheads="1"/>
          </p:cNvSpPr>
          <p:nvPr/>
        </p:nvSpPr>
        <p:spPr bwMode="auto">
          <a:xfrm>
            <a:off x="34925" y="2819400"/>
            <a:ext cx="1187450" cy="347663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Information about LODs</a:t>
            </a:r>
            <a:br>
              <a:rPr lang="en-GB" altLang="de-DE" dirty="0"/>
            </a:br>
            <a:r>
              <a:rPr lang="en-GB" altLang="de-DE" sz="2400" dirty="0"/>
              <a:t>LOD 1 - LOD 15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825024"/>
              </p:ext>
            </p:extLst>
          </p:nvPr>
        </p:nvGraphicFramePr>
        <p:xfrm>
          <a:off x="1446213" y="1619250"/>
          <a:ext cx="7675562" cy="206592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614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6298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19623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No</a:t>
                      </a:r>
                    </a:p>
                  </a:txBody>
                  <a:tcPr marL="35997" marR="35997" marT="45730" marB="4573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Name</a:t>
                      </a:r>
                    </a:p>
                  </a:txBody>
                  <a:tcPr marL="35997" marR="35997" marT="45730" marB="4573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Situation</a:t>
                      </a:r>
                    </a:p>
                  </a:txBody>
                  <a:tcPr marL="35997" marR="35997" marT="45730" marB="4573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23150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14</a:t>
                      </a:r>
                    </a:p>
                  </a:txBody>
                  <a:tcPr marL="35997" marR="35997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Research &amp; Development</a:t>
                      </a:r>
                    </a:p>
                  </a:txBody>
                  <a:tcPr marL="35997" marR="35997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lvl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Presentation by LoD 14 Chairperson </a:t>
                      </a:r>
                      <a:b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(open presentation)</a:t>
                      </a:r>
                    </a:p>
                    <a:p>
                      <a:pPr marL="182563" marR="0" lvl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LoD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14 meeting today </a:t>
                      </a: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afternoon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7" marR="35997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23150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15</a:t>
                      </a:r>
                    </a:p>
                  </a:txBody>
                  <a:tcPr marL="35997" marR="35997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International Medical</a:t>
                      </a:r>
                      <a:r>
                        <a:rPr lang="en-GB" sz="1400" baseline="0" noProof="0" dirty="0"/>
                        <a:t> Semester</a:t>
                      </a:r>
                      <a:endParaRPr lang="en-GB" sz="1400" noProof="0" dirty="0"/>
                    </a:p>
                  </a:txBody>
                  <a:tcPr marL="35997" marR="35997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lvl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Statement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by </a:t>
                      </a: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LoD 15 Chairperson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7" marR="35997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4373" name="Rectangle 4"/>
          <p:cNvSpPr>
            <a:spLocks noChangeArrowheads="1"/>
          </p:cNvSpPr>
          <p:nvPr/>
        </p:nvSpPr>
        <p:spPr bwMode="auto">
          <a:xfrm>
            <a:off x="34925" y="2819400"/>
            <a:ext cx="1187450" cy="347663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  <p:extLst>
      <p:ext uri="{BB962C8B-B14F-4D97-AF65-F5344CB8AC3E}">
        <p14:creationId xmlns:p14="http://schemas.microsoft.com/office/powerpoint/2010/main" val="344012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Chairpersons</a:t>
            </a:r>
            <a:br>
              <a:rPr lang="en-GB" altLang="de-DE" dirty="0"/>
            </a:br>
            <a:r>
              <a:rPr lang="en-GB" altLang="de-DE" sz="2400" dirty="0"/>
              <a:t>for existing </a:t>
            </a:r>
            <a:r>
              <a:rPr lang="en-GB" altLang="de-DE" sz="2400" dirty="0" smtClean="0"/>
              <a:t>Lines </a:t>
            </a:r>
            <a:r>
              <a:rPr lang="en-GB" altLang="de-DE" sz="2400" dirty="0"/>
              <a:t>of Development</a:t>
            </a: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704014"/>
              </p:ext>
            </p:extLst>
          </p:nvPr>
        </p:nvGraphicFramePr>
        <p:xfrm>
          <a:off x="1476375" y="1610866"/>
          <a:ext cx="7559675" cy="4770462"/>
        </p:xfrm>
        <a:graphic>
          <a:graphicData uri="http://schemas.openxmlformats.org/drawingml/2006/table">
            <a:tbl>
              <a:tblPr firstRow="1" firstCol="1" bandRow="1"/>
              <a:tblGrid>
                <a:gridCol w="380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835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168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932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noProof="0" dirty="0">
                          <a:solidFill>
                            <a:srgbClr val="FFFF00"/>
                          </a:solidFill>
                          <a:effectLst/>
                          <a:latin typeface="+mj-lt"/>
                          <a:ea typeface="Times New Roman"/>
                        </a:rPr>
                        <a:t>No.</a:t>
                      </a:r>
                      <a:endParaRPr lang="en-GB" sz="1600" b="1" noProof="0" dirty="0">
                        <a:solidFill>
                          <a:srgbClr val="FFFF00"/>
                        </a:solidFill>
                        <a:effectLst/>
                        <a:latin typeface="+mj-lt"/>
                        <a:ea typeface="MS Mincho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noProof="0" dirty="0">
                          <a:solidFill>
                            <a:srgbClr val="FFFF00"/>
                          </a:solidFill>
                          <a:effectLst/>
                          <a:latin typeface="+mj-lt"/>
                          <a:ea typeface="Times New Roman"/>
                        </a:rPr>
                        <a:t>LoD Name </a:t>
                      </a:r>
                      <a:endParaRPr lang="en-GB" sz="1600" b="1" noProof="0" dirty="0">
                        <a:solidFill>
                          <a:srgbClr val="FFFF00"/>
                        </a:solidFill>
                        <a:effectLst/>
                        <a:latin typeface="+mj-lt"/>
                        <a:ea typeface="MS Mincho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noProof="0" dirty="0">
                          <a:solidFill>
                            <a:srgbClr val="FFFF00"/>
                          </a:solidFill>
                          <a:effectLst/>
                          <a:latin typeface="+mj-lt"/>
                          <a:ea typeface="Times New Roman"/>
                        </a:rPr>
                        <a:t>Chairperson</a:t>
                      </a:r>
                      <a:endParaRPr lang="en-GB" sz="1600" b="1" noProof="0" dirty="0">
                        <a:solidFill>
                          <a:srgbClr val="FFFF00"/>
                        </a:solidFill>
                        <a:effectLst/>
                        <a:latin typeface="+mj-lt"/>
                        <a:ea typeface="MS Mincho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kern="1200" noProof="0" dirty="0">
                          <a:solidFill>
                            <a:srgbClr val="FFFF00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BOEI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30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noProof="0" dirty="0">
                          <a:effectLst/>
                          <a:latin typeface="+mj-lt"/>
                          <a:ea typeface="MS Mincho"/>
                        </a:rPr>
                        <a:t>1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noProof="0" dirty="0">
                          <a:effectLst/>
                          <a:latin typeface="+mj-lt"/>
                          <a:ea typeface="Times New Roman"/>
                        </a:rPr>
                        <a:t>System of Equivalences</a:t>
                      </a:r>
                      <a:endParaRPr lang="en-GB" sz="1200" b="1" noProof="0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1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1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30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noProof="0" dirty="0">
                          <a:effectLst/>
                          <a:latin typeface="+mj-lt"/>
                          <a:ea typeface="MS Mincho"/>
                        </a:rPr>
                        <a:t>2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noProof="0" dirty="0">
                          <a:effectLst/>
                          <a:latin typeface="+mj-lt"/>
                          <a:ea typeface="Times New Roman"/>
                        </a:rPr>
                        <a:t>Development of Competences</a:t>
                      </a:r>
                      <a:endParaRPr lang="en-GB" sz="1200" b="1" noProof="0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1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1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30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noProof="0" dirty="0">
                          <a:effectLst/>
                          <a:latin typeface="+mj-lt"/>
                          <a:ea typeface="MS Mincho"/>
                        </a:rPr>
                        <a:t>3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noProof="0" dirty="0">
                          <a:effectLst/>
                          <a:latin typeface="+mj-lt"/>
                          <a:ea typeface="Times New Roman"/>
                        </a:rPr>
                        <a:t>Development of e-learning</a:t>
                      </a:r>
                      <a:endParaRPr lang="en-GB" sz="1200" b="1" noProof="0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1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1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30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noProof="0" dirty="0">
                          <a:effectLst/>
                          <a:latin typeface="+mj-lt"/>
                          <a:ea typeface="Times New Roman"/>
                        </a:rPr>
                        <a:t>4</a:t>
                      </a:r>
                      <a:endParaRPr lang="en-GB" sz="1400" b="1" noProof="0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noProof="0" dirty="0">
                          <a:effectLst/>
                          <a:latin typeface="+mj-lt"/>
                          <a:ea typeface="Times New Roman"/>
                        </a:rPr>
                        <a:t>Create an IT-Platform</a:t>
                      </a:r>
                      <a:endParaRPr lang="en-GB" sz="1100" b="1" noProof="0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Assoc. Prof. KARADIMAS Nikolaos V., PhD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GR-HAA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30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noProof="0" dirty="0">
                          <a:effectLst/>
                          <a:latin typeface="+mj-lt"/>
                          <a:ea typeface="Times New Roman"/>
                        </a:rPr>
                        <a:t>5</a:t>
                      </a:r>
                      <a:endParaRPr lang="en-GB" sz="1400" b="1" noProof="0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noProof="0" dirty="0">
                          <a:effectLst/>
                          <a:latin typeface="+mj-lt"/>
                          <a:ea typeface="Times New Roman"/>
                        </a:rPr>
                        <a:t>(Legal) Framework</a:t>
                      </a:r>
                      <a:endParaRPr lang="en-GB" sz="1100" b="1" noProof="0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1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1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765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noProof="0" dirty="0">
                          <a:effectLst/>
                          <a:latin typeface="+mj-lt"/>
                          <a:ea typeface="Times New Roman"/>
                        </a:rPr>
                        <a:t>6</a:t>
                      </a:r>
                      <a:endParaRPr lang="en-GB" sz="1400" b="1" noProof="0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noProof="0" dirty="0">
                          <a:effectLst/>
                          <a:latin typeface="+mj-lt"/>
                          <a:ea typeface="Times New Roman"/>
                        </a:rPr>
                        <a:t>National Implementation of the Programme (Promotion)</a:t>
                      </a:r>
                      <a:endParaRPr lang="en-GB" sz="1100" b="1" noProof="0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1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1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30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noProof="0" dirty="0">
                          <a:effectLst/>
                          <a:latin typeface="+mj-lt"/>
                          <a:ea typeface="MS Mincho"/>
                        </a:rPr>
                        <a:t>7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noProof="0" dirty="0">
                          <a:effectLst/>
                          <a:latin typeface="+mj-lt"/>
                          <a:ea typeface="Times New Roman"/>
                        </a:rPr>
                        <a:t>Financing the Initiative</a:t>
                      </a:r>
                      <a:endParaRPr lang="en-GB" sz="1100" b="1" noProof="0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LtCol MACHADO Paulo, MSc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PT-MA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30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noProof="0" dirty="0">
                          <a:effectLst/>
                          <a:latin typeface="+mj-lt"/>
                          <a:ea typeface="MS Mincho"/>
                        </a:rPr>
                        <a:t>8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noProof="0" dirty="0">
                          <a:effectLst/>
                          <a:latin typeface="+mj-lt"/>
                          <a:ea typeface="Times New Roman"/>
                        </a:rPr>
                        <a:t>Common Modules</a:t>
                      </a:r>
                      <a:endParaRPr lang="en-GB" sz="1100" b="1" noProof="0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LtCol SPINELLO Enrico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IT-SAMS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30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noProof="0" dirty="0">
                          <a:effectLst/>
                          <a:latin typeface="+mj-lt"/>
                          <a:ea typeface="MS Mincho"/>
                        </a:rPr>
                        <a:t>9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noProof="0" dirty="0">
                          <a:effectLst/>
                          <a:latin typeface="+mj-lt"/>
                          <a:ea typeface="MS Mincho"/>
                        </a:rPr>
                        <a:t>Future Projects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Assoc.</a:t>
                      </a:r>
                      <a:r>
                        <a:rPr lang="en-GB" sz="1200" b="1" kern="1200" baseline="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 Prof. WINCEWICZ-BOSY Marta, PhD</a:t>
                      </a:r>
                      <a:endParaRPr lang="en-GB" sz="1200" b="1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PL-AWL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3380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noProof="0" dirty="0">
                          <a:effectLst/>
                          <a:latin typeface="+mj-lt"/>
                          <a:ea typeface="MS Mincho"/>
                        </a:rPr>
                        <a:t>10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noProof="0" dirty="0">
                          <a:effectLst/>
                          <a:latin typeface="+mj-lt"/>
                          <a:ea typeface="MS Mincho"/>
                        </a:rPr>
                        <a:t>Gender Mainstreaming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Col Assoc. </a:t>
                      </a:r>
                      <a:r>
                        <a:rPr lang="en-GB" sz="1200" b="1" kern="1200" noProof="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Prof.</a:t>
                      </a:r>
                      <a:r>
                        <a:rPr lang="en-GB" sz="12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 ATANASOVA-KRASTEVA</a:t>
                      </a:r>
                      <a:r>
                        <a:rPr lang="en-GB" sz="1200" b="1" kern="1200" baseline="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 Nevena, PhD</a:t>
                      </a:r>
                      <a:endParaRPr lang="en-GB" sz="1200" b="1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BG-NDU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530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MS Mincho"/>
                        </a:rPr>
                        <a:t>11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MS Mincho"/>
                        </a:rPr>
                        <a:t>International Naval Semester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noProof="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LtCdr</a:t>
                      </a:r>
                      <a:r>
                        <a:rPr lang="en-GB" sz="12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 MONDINO </a:t>
                      </a:r>
                      <a:r>
                        <a:rPr lang="en-GB" sz="1200" b="1" kern="1200" noProof="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Samuele</a:t>
                      </a:r>
                      <a:endParaRPr lang="en-GB" sz="1200" b="1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+mn-cs"/>
                      </a:endParaRP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IT-NA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530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MS Mincho"/>
                        </a:rPr>
                        <a:t>12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MS Mincho"/>
                        </a:rPr>
                        <a:t>International Air Force Semester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Assist.</a:t>
                      </a:r>
                      <a:r>
                        <a:rPr lang="en-GB" sz="1200" b="1" kern="1200" baseline="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 Prof.</a:t>
                      </a:r>
                      <a:r>
                        <a:rPr lang="en-GB" sz="12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 KARAMPELAS Panagiotis, PhD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GR-HAFA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717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MS Mincho"/>
                        </a:rPr>
                        <a:t>13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MS Mincho"/>
                        </a:rPr>
                        <a:t>International Technical Semester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baseline="0" noProof="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Capt</a:t>
                      </a:r>
                      <a:r>
                        <a:rPr lang="en-GB" sz="1200" b="1" kern="1200" baseline="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-Cdr Eng. MOLDOVEANU Cristian Emil, PhD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baseline="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RO-MTA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717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MS Mincho"/>
                        </a:rPr>
                        <a:t>14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MS Mincho"/>
                          <a:cs typeface="+mn-cs"/>
                        </a:rPr>
                        <a:t>Research &amp; Development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Assoc. Prof. TEMPLALEXIS </a:t>
                      </a:r>
                      <a:r>
                        <a:rPr lang="en-GB" sz="1200" b="1" kern="1200" noProof="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Ioannis</a:t>
                      </a:r>
                      <a:r>
                        <a:rPr lang="en-GB" sz="12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, PhD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GR-HAFA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717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MS Mincho"/>
                        </a:rPr>
                        <a:t>15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MS Mincho"/>
                          <a:cs typeface="+mn-cs"/>
                        </a:rPr>
                        <a:t>International Medical Semester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LtCol KAZAKIS </a:t>
                      </a:r>
                      <a:r>
                        <a:rPr lang="en-GB" sz="1200" b="1" kern="1200" noProof="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Ioannis</a:t>
                      </a:r>
                      <a:r>
                        <a:rPr lang="en-GB" sz="12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, DVM 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GR-HMACSO</a:t>
                      </a:r>
                    </a:p>
                  </a:txBody>
                  <a:tcPr marL="29857" marR="29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4925" y="2819400"/>
            <a:ext cx="1187450" cy="347663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de-DE" dirty="0"/>
              <a:t>Reports</a:t>
            </a:r>
            <a:br>
              <a:rPr lang="en-GB" altLang="de-DE" dirty="0"/>
            </a:br>
            <a:r>
              <a:rPr lang="en-GB" altLang="de-DE" sz="2400" dirty="0"/>
              <a:t>about conducted Exchange Events </a:t>
            </a:r>
            <a:r>
              <a:rPr lang="en-GB" altLang="de-DE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(Past)</a:t>
            </a:r>
            <a:endParaRPr lang="en-GB" altLang="de-D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90" name="Textfeld 36"/>
          <p:cNvSpPr txBox="1">
            <a:spLocks noChangeArrowheads="1"/>
          </p:cNvSpPr>
          <p:nvPr/>
        </p:nvSpPr>
        <p:spPr bwMode="auto">
          <a:xfrm>
            <a:off x="2593975" y="1628775"/>
            <a:ext cx="64436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2563" indent="-182563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altLang="de-DE" sz="2000" b="1" dirty="0"/>
              <a:t>CERC 2020 &amp; MCWE 2020 </a:t>
            </a:r>
          </a:p>
          <a:p>
            <a:pPr>
              <a:buFont typeface="Arial" pitchFamily="34" charset="0"/>
              <a:buChar char="•"/>
            </a:pPr>
            <a:r>
              <a:rPr lang="en-US" altLang="de-DE" sz="2000" b="1" dirty="0" smtClean="0"/>
              <a:t>Open </a:t>
            </a:r>
            <a:r>
              <a:rPr lang="en-US" altLang="de-DE" sz="2000" b="1" dirty="0" smtClean="0"/>
              <a:t>presentation (v_02)</a:t>
            </a:r>
            <a:endParaRPr lang="en-GB" altLang="de-DE" sz="2000" b="1" dirty="0">
              <a:solidFill>
                <a:srgbClr val="0033CC"/>
              </a:solidFill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34925" y="3244403"/>
            <a:ext cx="1187450" cy="544637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  <p:sp>
        <p:nvSpPr>
          <p:cNvPr id="5" name="Textfeld 36"/>
          <p:cNvSpPr txBox="1">
            <a:spLocks noChangeArrowheads="1"/>
          </p:cNvSpPr>
          <p:nvPr/>
        </p:nvSpPr>
        <p:spPr bwMode="auto">
          <a:xfrm>
            <a:off x="2590944" y="2793122"/>
            <a:ext cx="64436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2563" indent="-182563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altLang="de-DE" sz="2000" b="1" dirty="0"/>
              <a:t>XY: </a:t>
            </a:r>
          </a:p>
          <a:p>
            <a:pPr>
              <a:buFont typeface="Arial" pitchFamily="34" charset="0"/>
              <a:buChar char="•"/>
            </a:pPr>
            <a:r>
              <a:rPr lang="en-US" altLang="de-DE" sz="2000" b="1" dirty="0" smtClean="0"/>
              <a:t>open document</a:t>
            </a:r>
            <a:endParaRPr lang="en-GB" altLang="de-DE" sz="2000" b="1" dirty="0">
              <a:solidFill>
                <a:srgbClr val="0033CC"/>
              </a:solidFill>
            </a:endParaRPr>
          </a:p>
        </p:txBody>
      </p:sp>
      <p:pic>
        <p:nvPicPr>
          <p:cNvPr id="6" name="Picture 2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6048" y="1714733"/>
            <a:ext cx="810000" cy="5400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6048" y="5306567"/>
            <a:ext cx="810000" cy="5400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feld 36"/>
          <p:cNvSpPr txBox="1">
            <a:spLocks noChangeArrowheads="1"/>
          </p:cNvSpPr>
          <p:nvPr/>
        </p:nvSpPr>
        <p:spPr bwMode="auto">
          <a:xfrm>
            <a:off x="2592833" y="5229200"/>
            <a:ext cx="64436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2563" indent="-182563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GB" altLang="de-DE" sz="2000" b="1" dirty="0" smtClean="0"/>
              <a:t>CM programme 2020/21 (</a:t>
            </a:r>
            <a:r>
              <a:rPr lang="en-GB" altLang="de-DE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past &amp; future</a:t>
            </a:r>
            <a:r>
              <a:rPr lang="en-GB" altLang="de-DE" sz="2000" b="1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GB" altLang="de-DE" sz="2000" b="1" dirty="0" smtClean="0"/>
              <a:t>Open </a:t>
            </a:r>
            <a:r>
              <a:rPr lang="en-GB" altLang="de-DE" sz="2000" b="1" dirty="0" smtClean="0"/>
              <a:t>presentation</a:t>
            </a:r>
            <a:endParaRPr lang="en-GB" altLang="de-DE" sz="2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de-DE" dirty="0"/>
              <a:t>Reports</a:t>
            </a:r>
            <a:br>
              <a:rPr lang="en-GB" altLang="de-DE" dirty="0"/>
            </a:br>
            <a:r>
              <a:rPr lang="en-GB" altLang="de-DE" sz="2400" dirty="0"/>
              <a:t>about upcoming Exchange Events </a:t>
            </a:r>
            <a:r>
              <a:rPr lang="en-GB" altLang="de-DE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(Future)</a:t>
            </a:r>
            <a:endParaRPr lang="en-GB" altLang="de-D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feld 36"/>
          <p:cNvSpPr txBox="1">
            <a:spLocks noChangeArrowheads="1"/>
          </p:cNvSpPr>
          <p:nvPr/>
        </p:nvSpPr>
        <p:spPr bwMode="auto">
          <a:xfrm>
            <a:off x="2593678" y="1591960"/>
            <a:ext cx="64436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2563" indent="-182563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altLang="de-DE" sz="2000" b="1" dirty="0" smtClean="0"/>
              <a:t>GR HMACSO – CM Biosafety &amp; Bioterrorism </a:t>
            </a:r>
            <a:endParaRPr lang="en-US" altLang="de-DE" sz="2000" b="1" dirty="0"/>
          </a:p>
          <a:p>
            <a:pPr>
              <a:buFont typeface="Arial" pitchFamily="34" charset="0"/>
              <a:buChar char="•"/>
            </a:pPr>
            <a:r>
              <a:rPr lang="en-US" altLang="de-DE" sz="2000" b="1" dirty="0" smtClean="0"/>
              <a:t>Open presentation</a:t>
            </a:r>
            <a:endParaRPr lang="en-GB" altLang="de-DE" sz="2000" b="1" dirty="0">
              <a:solidFill>
                <a:srgbClr val="0033CC"/>
              </a:solidFill>
            </a:endParaRPr>
          </a:p>
        </p:txBody>
      </p:sp>
      <p:sp>
        <p:nvSpPr>
          <p:cNvPr id="19" name="Textfeld 36"/>
          <p:cNvSpPr txBox="1">
            <a:spLocks noChangeArrowheads="1"/>
          </p:cNvSpPr>
          <p:nvPr/>
        </p:nvSpPr>
        <p:spPr bwMode="auto">
          <a:xfrm>
            <a:off x="2585690" y="5313402"/>
            <a:ext cx="64436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2563" indent="-182563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altLang="de-DE" sz="2000" b="1" dirty="0"/>
              <a:t>XY: </a:t>
            </a:r>
          </a:p>
          <a:p>
            <a:pPr>
              <a:buFont typeface="Arial" pitchFamily="34" charset="0"/>
              <a:buChar char="•"/>
            </a:pPr>
            <a:r>
              <a:rPr lang="en-US" altLang="de-DE" sz="2000" b="1" dirty="0" smtClean="0"/>
              <a:t>Open document</a:t>
            </a:r>
            <a:endParaRPr lang="en-GB" altLang="de-DE" sz="2000" b="1" dirty="0">
              <a:solidFill>
                <a:srgbClr val="0033CC"/>
              </a:solidFill>
            </a:endParaRP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34925" y="3244403"/>
            <a:ext cx="1187450" cy="544637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0000" y="1690344"/>
            <a:ext cx="810000" cy="5400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" name="Picture 1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0000" y="2570294"/>
            <a:ext cx="810000" cy="5400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Textfeld 36"/>
          <p:cNvSpPr txBox="1">
            <a:spLocks noChangeArrowheads="1"/>
          </p:cNvSpPr>
          <p:nvPr/>
        </p:nvSpPr>
        <p:spPr bwMode="auto">
          <a:xfrm>
            <a:off x="2592616" y="2492896"/>
            <a:ext cx="64436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2563" indent="-182563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altLang="de-DE" sz="2000" b="1" dirty="0" smtClean="0"/>
              <a:t>LT MAL – International Spring Semester 2021 </a:t>
            </a:r>
            <a:endParaRPr lang="en-US" altLang="de-DE" sz="2000" b="1" dirty="0"/>
          </a:p>
          <a:p>
            <a:pPr>
              <a:buFont typeface="Arial" pitchFamily="34" charset="0"/>
              <a:buChar char="•"/>
            </a:pPr>
            <a:r>
              <a:rPr lang="en-US" altLang="de-DE" sz="2000" b="1" dirty="0" smtClean="0"/>
              <a:t>Open presentation</a:t>
            </a:r>
            <a:endParaRPr lang="en-GB" altLang="de-DE" sz="2000" b="1" dirty="0">
              <a:solidFill>
                <a:srgbClr val="0033CC"/>
              </a:solidFill>
            </a:endParaRPr>
          </a:p>
        </p:txBody>
      </p:sp>
      <p:pic>
        <p:nvPicPr>
          <p:cNvPr id="16" name="Picture 1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0000" y="3506398"/>
            <a:ext cx="810000" cy="5400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" name="Textfeld 36"/>
          <p:cNvSpPr txBox="1">
            <a:spLocks noChangeArrowheads="1"/>
          </p:cNvSpPr>
          <p:nvPr/>
        </p:nvSpPr>
        <p:spPr bwMode="auto">
          <a:xfrm>
            <a:off x="2590232" y="3429000"/>
            <a:ext cx="643912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82563" indent="-182563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altLang="de-DE" sz="2000" b="1" dirty="0" smtClean="0"/>
              <a:t>EE EMA – CM Winter Warfare </a:t>
            </a:r>
            <a:endParaRPr lang="en-US" altLang="de-DE" sz="2000" b="1" dirty="0"/>
          </a:p>
          <a:p>
            <a:pPr>
              <a:buFont typeface="Arial" pitchFamily="34" charset="0"/>
              <a:buChar char="•"/>
            </a:pPr>
            <a:r>
              <a:rPr lang="en-US" altLang="de-DE" sz="2000" b="1" dirty="0"/>
              <a:t>See: </a:t>
            </a:r>
            <a:r>
              <a:rPr lang="en-US" altLang="de-DE" sz="2000" b="1" dirty="0">
                <a:hlinkClick r:id="rId5"/>
              </a:rPr>
              <a:t>http://</a:t>
            </a:r>
            <a:r>
              <a:rPr lang="en-US" altLang="de-DE" sz="2000" b="1" dirty="0" smtClean="0">
                <a:hlinkClick r:id="rId5"/>
              </a:rPr>
              <a:t>www.emilyo.eu/node/878</a:t>
            </a:r>
            <a:r>
              <a:rPr lang="en-US" altLang="de-DE" sz="2000" b="1" dirty="0" smtClean="0"/>
              <a:t> </a:t>
            </a:r>
            <a:endParaRPr lang="en-GB" altLang="de-DE" sz="2000" b="1" dirty="0">
              <a:solidFill>
                <a:srgbClr val="0033CC"/>
              </a:solidFill>
            </a:endParaRPr>
          </a:p>
        </p:txBody>
      </p:sp>
      <p:sp>
        <p:nvSpPr>
          <p:cNvPr id="12" name="Textfeld 36"/>
          <p:cNvSpPr txBox="1">
            <a:spLocks noChangeArrowheads="1"/>
          </p:cNvSpPr>
          <p:nvPr/>
        </p:nvSpPr>
        <p:spPr bwMode="auto">
          <a:xfrm>
            <a:off x="2593975" y="4322874"/>
            <a:ext cx="64436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2563" indent="-182563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altLang="de-DE" sz="2000" b="1" dirty="0"/>
              <a:t>CERC 2021 &amp;  ITS </a:t>
            </a:r>
            <a:r>
              <a:rPr lang="en-US" altLang="de-DE" sz="2000" b="1" dirty="0" smtClean="0"/>
              <a:t>2021</a:t>
            </a:r>
          </a:p>
          <a:p>
            <a:pPr>
              <a:buFont typeface="Arial" pitchFamily="34" charset="0"/>
              <a:buChar char="•"/>
            </a:pPr>
            <a:r>
              <a:rPr lang="en-US" altLang="de-DE" sz="2000" b="1" dirty="0" smtClean="0"/>
              <a:t>Open presentation</a:t>
            </a:r>
            <a:endParaRPr lang="en-GB" altLang="de-DE" sz="2000" b="1" dirty="0">
              <a:solidFill>
                <a:srgbClr val="0033CC"/>
              </a:solidFill>
            </a:endParaRPr>
          </a:p>
        </p:txBody>
      </p:sp>
      <p:pic>
        <p:nvPicPr>
          <p:cNvPr id="13" name="Picture 28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4383584"/>
            <a:ext cx="810000" cy="5400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/>
              <a:t>5</a:t>
            </a:r>
            <a:r>
              <a:rPr lang="en-GB" altLang="de-DE" baseline="30000"/>
              <a:t>th</a:t>
            </a:r>
            <a:r>
              <a:rPr lang="en-GB" altLang="de-DE"/>
              <a:t> CSDP Olympiad at CDA</a:t>
            </a:r>
            <a:br>
              <a:rPr lang="en-GB" altLang="de-DE"/>
            </a:br>
            <a:r>
              <a:rPr lang="en-GB" altLang="de-DE" sz="2400"/>
              <a:t>(Milestones &amp; </a:t>
            </a:r>
            <a:r>
              <a:rPr lang="en-GB" altLang="de-DE" sz="2400">
                <a:solidFill>
                  <a:schemeClr val="tx1"/>
                </a:solidFill>
              </a:rPr>
              <a:t>further Steps</a:t>
            </a:r>
            <a:r>
              <a:rPr lang="en-GB" altLang="de-DE" sz="2400"/>
              <a:t>)</a:t>
            </a:r>
          </a:p>
        </p:txBody>
      </p:sp>
      <p:graphicFrame>
        <p:nvGraphicFramePr>
          <p:cNvPr id="8" name="Group 96"/>
          <p:cNvGraphicFramePr>
            <a:graphicFrameLocks noGrp="1"/>
          </p:cNvGraphicFramePr>
          <p:nvPr/>
        </p:nvGraphicFramePr>
        <p:xfrm>
          <a:off x="1489075" y="1600200"/>
          <a:ext cx="7546972" cy="1860550"/>
        </p:xfrm>
        <a:graphic>
          <a:graphicData uri="http://schemas.openxmlformats.org/drawingml/2006/table">
            <a:tbl>
              <a:tblPr/>
              <a:tblGrid>
                <a:gridCol w="6287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87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304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2877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2705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3048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2877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27054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30489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28771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28771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161414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467357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5206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2019</a:t>
                      </a:r>
                    </a:p>
                  </a:txBody>
                  <a:tcPr marL="89995" marR="89995" marT="46826" marB="468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2019</a:t>
                      </a:r>
                    </a:p>
                  </a:txBody>
                  <a:tcPr marL="89995" marR="89995" marT="46826" marB="468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2019</a:t>
                      </a:r>
                    </a:p>
                  </a:txBody>
                  <a:tcPr marL="89995" marR="89995" marT="46826" marB="468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2019</a:t>
                      </a:r>
                    </a:p>
                  </a:txBody>
                  <a:tcPr marL="89995" marR="89995" marT="46826" marB="468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2019</a:t>
                      </a:r>
                    </a:p>
                  </a:txBody>
                  <a:tcPr marL="89995" marR="89995" marT="46826" marB="468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2019</a:t>
                      </a:r>
                    </a:p>
                  </a:txBody>
                  <a:tcPr marL="89995" marR="89995" marT="46826" marB="468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2019</a:t>
                      </a:r>
                    </a:p>
                  </a:txBody>
                  <a:tcPr marL="89995" marR="89995" marT="46826" marB="468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2019</a:t>
                      </a:r>
                    </a:p>
                  </a:txBody>
                  <a:tcPr marL="89995" marR="89995" marT="46826" marB="468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2019</a:t>
                      </a:r>
                    </a:p>
                  </a:txBody>
                  <a:tcPr marL="89995" marR="89995" marT="46826" marB="468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Oct</a:t>
                      </a:r>
                      <a:endParaRPr kumimoji="0" lang="en-GB" sz="14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2019</a:t>
                      </a:r>
                      <a:endParaRPr kumimoji="0" lang="en-GB" sz="14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89995" marR="89995" marT="46826" marB="468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Nov</a:t>
                      </a:r>
                      <a:endParaRPr kumimoji="0" lang="en-GB" sz="14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2019</a:t>
                      </a:r>
                      <a:endParaRPr kumimoji="0" lang="en-GB" sz="14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89995" marR="89995" marT="46826" marB="468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Dec</a:t>
                      </a:r>
                      <a:endParaRPr kumimoji="0" lang="en-GB" sz="1400" b="1" i="0" u="none" strike="noStrike" cap="none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2019</a:t>
                      </a:r>
                      <a:endParaRPr kumimoji="0" lang="en-GB" sz="14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89995" marR="89995" marT="46826" marB="468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47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41</a:t>
                      </a:r>
                      <a:r>
                        <a:rPr kumimoji="0" lang="en-GB" sz="1100" b="1" i="0" u="none" strike="noStrike" cap="none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</a:t>
                      </a:r>
                      <a:r>
                        <a:rPr kumimoji="0" lang="en-GB" sz="11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</a:t>
                      </a:r>
                      <a:endParaRPr kumimoji="0" lang="en-GB" sz="1100" b="1" i="0" u="none" strike="noStrike" cap="none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IG Meeting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42</a:t>
                      </a:r>
                      <a:r>
                        <a:rPr kumimoji="0" lang="en-GB" sz="1100" b="1" i="0" u="none" strike="noStrike" cap="none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nd</a:t>
                      </a:r>
                      <a:r>
                        <a:rPr kumimoji="0" lang="en-GB" sz="11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</a:t>
                      </a:r>
                      <a:endParaRPr kumimoji="0" lang="en-GB" sz="1100" b="1" i="0" u="none" strike="noStrike" cap="none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IG Meeting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By 28</a:t>
                      </a:r>
                      <a:r>
                        <a:rPr kumimoji="0" lang="en-GB" sz="1000" b="1" i="0" u="none" strike="noStrike" cap="none" normalizeH="0" baseline="3000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th</a:t>
                      </a: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Names of Cadets (max. 4) + evaluator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to POC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Cover page competition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Cover page voting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7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By 6</a:t>
                      </a:r>
                      <a:r>
                        <a:rPr kumimoji="0" lang="en-GB" sz="1000" b="1" i="0" u="none" strike="noStrike" cap="none" normalizeH="0" baseline="3000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th</a:t>
                      </a: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Choice of paper title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 hMerge="1"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7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Initiate names (Cadets + evaluators)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 paper title topics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ESDC e-learning (AKUs)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Paper (essay) writing.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To be sent to POC </a:t>
                      </a:r>
                      <a:r>
                        <a:rPr kumimoji="0" lang="en-GB" sz="10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by 6</a:t>
                      </a:r>
                      <a:r>
                        <a:rPr kumimoji="0" lang="en-GB" sz="1000" b="1" i="0" u="none" strike="noStrike" kern="1200" cap="none" normalizeH="0" baseline="3000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th </a:t>
                      </a:r>
                      <a:r>
                        <a:rPr kumimoji="0" lang="en-GB" sz="10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Dec.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Paper </a:t>
                      </a:r>
                      <a:r>
                        <a:rPr kumimoji="0" lang="en-GB" sz="800" b="1" i="0" u="none" strike="noStrike" kern="1200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evalu-ation</a:t>
                      </a:r>
                      <a:endParaRPr kumimoji="0" lang="en-GB" sz="8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9" name="Group 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80903"/>
              </p:ext>
            </p:extLst>
          </p:nvPr>
        </p:nvGraphicFramePr>
        <p:xfrm>
          <a:off x="1476375" y="4500563"/>
          <a:ext cx="7546972" cy="1871662"/>
        </p:xfrm>
        <a:graphic>
          <a:graphicData uri="http://schemas.openxmlformats.org/drawingml/2006/table">
            <a:tbl>
              <a:tblPr/>
              <a:tblGrid>
                <a:gridCol w="5133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54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287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3048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2877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2705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3048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2877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27054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30489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28771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28771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28771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68809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2020</a:t>
                      </a:r>
                    </a:p>
                  </a:txBody>
                  <a:tcPr marL="89995" marR="89995" marT="46798" marB="467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Feb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2020</a:t>
                      </a:r>
                    </a:p>
                  </a:txBody>
                  <a:tcPr marL="89995" marR="89995" marT="46798" marB="467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2020</a:t>
                      </a:r>
                    </a:p>
                  </a:txBody>
                  <a:tcPr marL="89995" marR="89995" marT="46798" marB="467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2020</a:t>
                      </a:r>
                    </a:p>
                  </a:txBody>
                  <a:tcPr marL="89995" marR="89995" marT="46798" marB="467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marL="89995" marR="89995" marT="46798" marB="467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01-05 </a:t>
                      </a:r>
                      <a:r>
                        <a:rPr kumimoji="0" lang="en-GB" sz="14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Jun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marL="89995" marR="89995" marT="46798" marB="467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2020</a:t>
                      </a:r>
                    </a:p>
                  </a:txBody>
                  <a:tcPr marL="89995" marR="89995" marT="46798" marB="467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2020</a:t>
                      </a:r>
                    </a:p>
                  </a:txBody>
                  <a:tcPr marL="89995" marR="89995" marT="46798" marB="467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2020</a:t>
                      </a:r>
                    </a:p>
                  </a:txBody>
                  <a:tcPr marL="89995" marR="89995" marT="46798" marB="467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Oct</a:t>
                      </a:r>
                      <a:endParaRPr kumimoji="0" lang="en-GB" sz="14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2020</a:t>
                      </a:r>
                      <a:endParaRPr kumimoji="0" lang="en-GB" sz="14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89995" marR="89995" marT="46798" marB="467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Nov</a:t>
                      </a:r>
                      <a:endParaRPr kumimoji="0" lang="en-GB" sz="14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2020</a:t>
                      </a:r>
                      <a:endParaRPr kumimoji="0" lang="en-GB" sz="14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89995" marR="89995" marT="46798" marB="467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Dec</a:t>
                      </a:r>
                      <a:endParaRPr kumimoji="0" lang="en-GB" sz="1400" b="1" i="0" u="none" strike="noStrike" cap="none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2020</a:t>
                      </a:r>
                      <a:endParaRPr kumimoji="0" lang="en-GB" sz="14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89995" marR="89995" marT="46798" marB="467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452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</a:t>
                      </a:r>
                      <a:r>
                        <a:rPr kumimoji="0" lang="en-GB" sz="1100" b="1" i="0" u="none" strike="noStrike" cap="none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</a:t>
                      </a:r>
                      <a:r>
                        <a:rPr kumimoji="0" lang="en-GB" sz="11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IG Meeting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1" i="0" u="none" strike="sngStrike" cap="none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Residen-tial</a:t>
                      </a:r>
                      <a:r>
                        <a:rPr kumimoji="0" lang="en-GB" sz="1000" b="1" i="0" u="none" strike="sngStrike" cap="none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Phase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Creating a CSDP Olympiad book by CDA (forewords + 10 best essays)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452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sngStrike" cap="none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Cadets’ preparation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1" i="0" u="none" strike="sngStrike" cap="none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46</a:t>
                      </a:r>
                      <a:r>
                        <a:rPr kumimoji="0" lang="en-GB" sz="1000" b="1" i="0" u="none" strike="sngStrike" cap="none" normalizeH="0" baseline="3000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th </a:t>
                      </a:r>
                      <a:r>
                        <a:rPr kumimoji="0" lang="en-GB" sz="1000" b="1" i="0" u="none" strike="sngStrike" cap="none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IG Meeting?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45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Paper </a:t>
                      </a:r>
                      <a:r>
                        <a:rPr kumimoji="0" lang="en-GB" sz="800" b="1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evalu-ation</a:t>
                      </a: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r>
                        <a:rPr kumimoji="0" lang="en-GB" sz="800" b="1" i="0" u="none" strike="noStrike" cap="none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</a:t>
                      </a:r>
                      <a:r>
                        <a:rPr kumimoji="0" lang="en-GB" sz="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Paper results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sngStrike" cap="none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Final registration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AEAEA"/>
                        </a:gs>
                        <a:gs pos="50000">
                          <a:schemeClr val="bg1"/>
                        </a:gs>
                        <a:gs pos="100000">
                          <a:srgbClr val="EAEAEA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0" name="Textfeld 1"/>
          <p:cNvSpPr txBox="1">
            <a:spLocks noChangeArrowheads="1"/>
          </p:cNvSpPr>
          <p:nvPr/>
        </p:nvSpPr>
        <p:spPr bwMode="auto">
          <a:xfrm>
            <a:off x="1808163" y="3573463"/>
            <a:ext cx="69738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171450" indent="-171450" eaLnBrk="0" hangingPunct="0">
              <a:buFont typeface="Arial" panose="020B0604020202020204" pitchFamily="34" charset="0"/>
              <a:buChar char="•"/>
              <a:defRPr/>
            </a:pPr>
            <a:r>
              <a:rPr lang="en-GB" altLang="de-DE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Everything</a:t>
            </a:r>
            <a:r>
              <a:rPr lang="en-GB" altLang="de-DE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altLang="de-DE" b="1" dirty="0">
                <a:solidFill>
                  <a:srgbClr val="003399"/>
                </a:solidFill>
              </a:rPr>
              <a:t>is coordinated via the Implementation Group (IG)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  <a:defRPr/>
            </a:pPr>
            <a:r>
              <a:rPr lang="en-GB" altLang="de-DE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content issues</a:t>
            </a:r>
            <a:r>
              <a:rPr lang="en-GB" altLang="de-DE" b="1" dirty="0">
                <a:solidFill>
                  <a:srgbClr val="003399"/>
                </a:solidFill>
              </a:rPr>
              <a:t> are prepared by the IG + ESDC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  <a:defRPr/>
            </a:pPr>
            <a:r>
              <a:rPr lang="en-GB" altLang="de-DE" b="1" dirty="0">
                <a:solidFill>
                  <a:srgbClr val="003399"/>
                </a:solidFill>
              </a:rPr>
              <a:t>HR POC: (should be present during all IG meetings)</a:t>
            </a:r>
          </a:p>
        </p:txBody>
      </p:sp>
      <p:cxnSp>
        <p:nvCxnSpPr>
          <p:cNvPr id="19592" name="Gerade Verbindung mit Pfeil 10"/>
          <p:cNvCxnSpPr>
            <a:cxnSpLocks noChangeShapeType="1"/>
          </p:cNvCxnSpPr>
          <p:nvPr/>
        </p:nvCxnSpPr>
        <p:spPr bwMode="auto">
          <a:xfrm>
            <a:off x="6251575" y="3082925"/>
            <a:ext cx="503238" cy="0"/>
          </a:xfrm>
          <a:prstGeom prst="straightConnector1">
            <a:avLst/>
          </a:prstGeom>
          <a:noFill/>
          <a:ln w="41275" algn="ctr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" name="Gerade Verbindung mit Pfeil 2"/>
          <p:cNvCxnSpPr>
            <a:cxnSpLocks noChangeShapeType="1"/>
          </p:cNvCxnSpPr>
          <p:nvPr/>
        </p:nvCxnSpPr>
        <p:spPr bwMode="auto">
          <a:xfrm flipH="1" flipV="1">
            <a:off x="8172400" y="5085184"/>
            <a:ext cx="504056" cy="1080120"/>
          </a:xfrm>
          <a:prstGeom prst="straightConnector1">
            <a:avLst/>
          </a:prstGeom>
          <a:noFill/>
          <a:ln w="76200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4925" y="3785543"/>
            <a:ext cx="1187450" cy="287337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/>
              <a:t>5</a:t>
            </a:r>
            <a:r>
              <a:rPr lang="en-GB" altLang="de-DE" baseline="30000"/>
              <a:t>th</a:t>
            </a:r>
            <a:r>
              <a:rPr lang="en-GB" altLang="de-DE"/>
              <a:t> CSDP Olympiad at CDA</a:t>
            </a:r>
            <a:br>
              <a:rPr lang="en-GB" altLang="de-DE"/>
            </a:br>
            <a:r>
              <a:rPr lang="en-GB" altLang="de-DE" sz="2400"/>
              <a:t>(Milestones &amp; </a:t>
            </a:r>
            <a:r>
              <a:rPr lang="en-GB" altLang="de-DE" sz="2400">
                <a:solidFill>
                  <a:schemeClr val="tx1"/>
                </a:solidFill>
              </a:rPr>
              <a:t>further Steps</a:t>
            </a:r>
            <a:r>
              <a:rPr lang="en-GB" altLang="de-DE" sz="2400"/>
              <a:t>)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en-GB" altLang="de-DE" sz="3200" dirty="0"/>
              <a:t>Decision:</a:t>
            </a:r>
          </a:p>
          <a:p>
            <a:pPr lvl="1">
              <a:spcAft>
                <a:spcPts val="0"/>
              </a:spcAft>
              <a:defRPr/>
            </a:pPr>
            <a:r>
              <a:rPr lang="en-GB" altLang="de-DE" dirty="0"/>
              <a:t>Postponed to </a:t>
            </a:r>
            <a:r>
              <a:rPr lang="en-GB" altLang="de-DE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08-12 March 2021 </a:t>
            </a:r>
          </a:p>
          <a:p>
            <a:pPr lvl="1">
              <a:spcAft>
                <a:spcPts val="0"/>
              </a:spcAft>
              <a:defRPr/>
            </a:pPr>
            <a:r>
              <a:rPr lang="en-GB" altLang="de-DE" dirty="0"/>
              <a:t>All accepted participants may come to HR (even when graduated</a:t>
            </a:r>
            <a:r>
              <a:rPr lang="en-GB" altLang="de-DE" dirty="0" smtClean="0"/>
              <a:t>)</a:t>
            </a:r>
          </a:p>
          <a:p>
            <a:pPr marL="360363" lvl="1" indent="0">
              <a:spcAft>
                <a:spcPts val="0"/>
              </a:spcAft>
              <a:buNone/>
              <a:defRPr/>
            </a:pPr>
            <a:endParaRPr lang="en-GB" altLang="de-DE" dirty="0">
              <a:solidFill>
                <a:srgbClr val="0033CC"/>
              </a:solidFill>
            </a:endParaRPr>
          </a:p>
          <a:p>
            <a:pPr>
              <a:spcAft>
                <a:spcPts val="0"/>
              </a:spcAft>
              <a:defRPr/>
            </a:pPr>
            <a:r>
              <a:rPr lang="en-GB" altLang="de-DE" dirty="0"/>
              <a:t>Up-date by Col </a:t>
            </a:r>
            <a:r>
              <a:rPr lang="en-GB" altLang="de-DE" dirty="0" err="1"/>
              <a:t>Domjancic</a:t>
            </a:r>
            <a:r>
              <a:rPr lang="en-GB" altLang="de-DE" dirty="0"/>
              <a:t>:</a:t>
            </a:r>
          </a:p>
          <a:p>
            <a:pPr lvl="1">
              <a:defRPr/>
            </a:pPr>
            <a:r>
              <a:rPr lang="en-GB" altLang="de-DE" dirty="0" smtClean="0">
                <a:sym typeface="Wingdings" panose="05000000000000000000" pitchFamily="2" charset="2"/>
              </a:rPr>
              <a:t>Open document?</a:t>
            </a:r>
            <a:endParaRPr lang="en-GB" altLang="de-DE" dirty="0">
              <a:sym typeface="Wingdings" panose="05000000000000000000" pitchFamily="2" charset="2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4925" y="3785543"/>
            <a:ext cx="1187450" cy="287337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EUMACS 2021</a:t>
            </a:r>
            <a:br>
              <a:rPr lang="en-GB" altLang="de-DE" dirty="0"/>
            </a:br>
            <a:r>
              <a:rPr lang="en-GB" altLang="de-DE" sz="2400" dirty="0"/>
              <a:t>Military Academy Lisbon/PT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en-GB" altLang="de-DE" sz="3200" dirty="0"/>
              <a:t>Information about EUMACS 2021</a:t>
            </a:r>
          </a:p>
          <a:p>
            <a:pPr lvl="1">
              <a:spcAft>
                <a:spcPts val="1800"/>
              </a:spcAft>
              <a:defRPr/>
            </a:pPr>
            <a:r>
              <a:rPr lang="en-GB" altLang="de-DE" dirty="0" smtClean="0">
                <a:sym typeface="Wingdings" panose="05000000000000000000" pitchFamily="2" charset="2"/>
              </a:rPr>
              <a:t>27-29 </a:t>
            </a:r>
            <a:r>
              <a:rPr lang="en-GB" altLang="de-DE" dirty="0">
                <a:sym typeface="Wingdings" panose="05000000000000000000" pitchFamily="2" charset="2"/>
              </a:rPr>
              <a:t>May 2021</a:t>
            </a:r>
          </a:p>
          <a:p>
            <a:pPr>
              <a:spcAft>
                <a:spcPts val="1800"/>
              </a:spcAft>
              <a:defRPr/>
            </a:pPr>
            <a:r>
              <a:rPr lang="en-GB" altLang="de-DE" dirty="0" smtClean="0">
                <a:sym typeface="Wingdings" panose="05000000000000000000" pitchFamily="2" charset="2"/>
              </a:rPr>
              <a:t>Show video</a:t>
            </a:r>
            <a:endParaRPr lang="en-GB" altLang="de-DE" dirty="0">
              <a:sym typeface="Wingdings" panose="05000000000000000000" pitchFamily="2" charset="2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xmlns="" id="{430913C7-A905-423E-878A-AAE733D552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" y="4068242"/>
            <a:ext cx="1187450" cy="421828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  <p:extLst>
      <p:ext uri="{BB962C8B-B14F-4D97-AF65-F5344CB8AC3E}">
        <p14:creationId xmlns:p14="http://schemas.microsoft.com/office/powerpoint/2010/main" val="370517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Agenda</a:t>
            </a:r>
            <a:endParaRPr lang="de-AT" dirty="0"/>
          </a:p>
        </p:txBody>
      </p:sp>
      <p:grpSp>
        <p:nvGrpSpPr>
          <p:cNvPr id="18" name="Gruppieren 17"/>
          <p:cNvGrpSpPr/>
          <p:nvPr/>
        </p:nvGrpSpPr>
        <p:grpSpPr>
          <a:xfrm>
            <a:off x="1250840" y="-33119"/>
            <a:ext cx="5915721" cy="6891119"/>
            <a:chOff x="1250840" y="-33119"/>
            <a:chExt cx="5915721" cy="689111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404" t="19277" r="32353" b="7580"/>
            <a:stretch/>
          </p:blipFill>
          <p:spPr bwMode="auto">
            <a:xfrm>
              <a:off x="1250840" y="-33119"/>
              <a:ext cx="5915721" cy="6891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Gerade Verbindung 4"/>
            <p:cNvCxnSpPr/>
            <p:nvPr/>
          </p:nvCxnSpPr>
          <p:spPr bwMode="auto">
            <a:xfrm>
              <a:off x="2691000" y="531096"/>
              <a:ext cx="2664296" cy="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" name="Gerade Verbindung 6"/>
            <p:cNvCxnSpPr/>
            <p:nvPr/>
          </p:nvCxnSpPr>
          <p:spPr bwMode="auto">
            <a:xfrm>
              <a:off x="2691000" y="674704"/>
              <a:ext cx="2664296" cy="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" name="Gerade Verbindung 7"/>
            <p:cNvCxnSpPr/>
            <p:nvPr/>
          </p:nvCxnSpPr>
          <p:spPr bwMode="auto">
            <a:xfrm>
              <a:off x="3267064" y="2645704"/>
              <a:ext cx="2664296" cy="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Gerade Verbindung 8"/>
            <p:cNvCxnSpPr/>
            <p:nvPr/>
          </p:nvCxnSpPr>
          <p:spPr bwMode="auto">
            <a:xfrm>
              <a:off x="3339072" y="3573016"/>
              <a:ext cx="3816000" cy="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Gerade Verbindung 9"/>
            <p:cNvCxnSpPr/>
            <p:nvPr/>
          </p:nvCxnSpPr>
          <p:spPr bwMode="auto">
            <a:xfrm>
              <a:off x="3340744" y="3725824"/>
              <a:ext cx="3816000" cy="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Gerade Verbindung 10"/>
            <p:cNvCxnSpPr/>
            <p:nvPr/>
          </p:nvCxnSpPr>
          <p:spPr bwMode="auto">
            <a:xfrm>
              <a:off x="3324832" y="3869840"/>
              <a:ext cx="3816000" cy="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Gerade Verbindung 11"/>
            <p:cNvCxnSpPr/>
            <p:nvPr/>
          </p:nvCxnSpPr>
          <p:spPr bwMode="auto">
            <a:xfrm>
              <a:off x="3275016" y="4338728"/>
              <a:ext cx="3816000" cy="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Gerade Verbindung 12"/>
            <p:cNvCxnSpPr/>
            <p:nvPr/>
          </p:nvCxnSpPr>
          <p:spPr bwMode="auto">
            <a:xfrm>
              <a:off x="3249904" y="5580448"/>
              <a:ext cx="3816000" cy="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" name="Textfeld 13"/>
            <p:cNvSpPr txBox="1"/>
            <p:nvPr/>
          </p:nvSpPr>
          <p:spPr>
            <a:xfrm>
              <a:off x="6809696" y="1790400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400" b="1" dirty="0" smtClean="0">
                  <a:solidFill>
                    <a:srgbClr val="FF0000"/>
                  </a:solidFill>
                </a:rPr>
                <a:t>?</a:t>
              </a:r>
              <a:endParaRPr lang="de-AT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7" name="Gerade Verbindung 16"/>
            <p:cNvCxnSpPr/>
            <p:nvPr/>
          </p:nvCxnSpPr>
          <p:spPr bwMode="auto">
            <a:xfrm>
              <a:off x="3419464" y="1879992"/>
              <a:ext cx="3456792" cy="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lgDashDot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Gerade Verbindung 18"/>
            <p:cNvCxnSpPr/>
            <p:nvPr/>
          </p:nvCxnSpPr>
          <p:spPr bwMode="auto">
            <a:xfrm>
              <a:off x="3419872" y="2034472"/>
              <a:ext cx="3456792" cy="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lgDashDot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34925" y="1746250"/>
            <a:ext cx="1187450" cy="287338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  <p:extLst>
      <p:ext uri="{BB962C8B-B14F-4D97-AF65-F5344CB8AC3E}">
        <p14:creationId xmlns:p14="http://schemas.microsoft.com/office/powerpoint/2010/main" val="272822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sz="3400" dirty="0"/>
              <a:t>6</a:t>
            </a:r>
            <a:r>
              <a:rPr lang="en-GB" altLang="de-DE" sz="3400" baseline="30000" dirty="0"/>
              <a:t>th</a:t>
            </a:r>
            <a:r>
              <a:rPr lang="en-GB" altLang="de-DE" sz="3400" dirty="0"/>
              <a:t> CSDP Olympiad &amp; EUMACS 2022</a:t>
            </a:r>
            <a:r>
              <a:rPr lang="en-GB" altLang="de-DE" dirty="0"/>
              <a:t/>
            </a:r>
            <a:br>
              <a:rPr lang="en-GB" altLang="de-DE" dirty="0"/>
            </a:br>
            <a:r>
              <a:rPr lang="en-GB" altLang="de-DE" sz="2400" dirty="0"/>
              <a:t>Requests and first Decisions</a:t>
            </a:r>
          </a:p>
        </p:txBody>
      </p:sp>
      <p:sp>
        <p:nvSpPr>
          <p:cNvPr id="22531" name="Inhaltsplatzhalter 2"/>
          <p:cNvSpPr>
            <a:spLocks noGrp="1"/>
          </p:cNvSpPr>
          <p:nvPr>
            <p:ph idx="1"/>
          </p:nvPr>
        </p:nvSpPr>
        <p:spPr>
          <a:xfrm>
            <a:off x="1624013" y="1601788"/>
            <a:ext cx="7307262" cy="4347492"/>
          </a:xfrm>
        </p:spPr>
        <p:txBody>
          <a:bodyPr/>
          <a:lstStyle/>
          <a:p>
            <a:pPr>
              <a:spcAft>
                <a:spcPts val="2400"/>
              </a:spcAft>
            </a:pPr>
            <a:r>
              <a:rPr lang="en-GB" altLang="de-DE" sz="2400" dirty="0">
                <a:sym typeface="Wingdings" pitchFamily="2" charset="2"/>
              </a:rPr>
              <a:t>The CSDP Olympiad and EUMACS are linked to the EU Presidency  among other reasons because of financial support</a:t>
            </a:r>
          </a:p>
          <a:p>
            <a:pPr>
              <a:spcAft>
                <a:spcPts val="2400"/>
              </a:spcAft>
            </a:pPr>
            <a:r>
              <a:rPr lang="en-GB" altLang="de-DE" sz="2400" dirty="0">
                <a:sym typeface="Wingdings" pitchFamily="2" charset="2"/>
              </a:rPr>
              <a:t>In 2022 FR (Jan-Jun) and CZ (Jul-Dec)</a:t>
            </a:r>
          </a:p>
          <a:p>
            <a:pPr>
              <a:spcAft>
                <a:spcPts val="2400"/>
              </a:spcAft>
            </a:pPr>
            <a:r>
              <a:rPr lang="en-GB" altLang="de-DE" sz="2400" dirty="0" smtClean="0">
                <a:sym typeface="Wingdings" pitchFamily="2" charset="2"/>
              </a:rPr>
              <a:t>According to CZ/UoD: </a:t>
            </a:r>
            <a:r>
              <a:rPr lang="en-GB" altLang="de-DE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EUMACS 2022 will take place in Brno (date?)</a:t>
            </a:r>
            <a:endParaRPr lang="en-GB" altLang="de-DE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>
              <a:spcAft>
                <a:spcPts val="2400"/>
              </a:spcAft>
            </a:pPr>
            <a:r>
              <a:rPr lang="en-GB" altLang="de-DE" sz="2400" dirty="0">
                <a:sym typeface="Wingdings" pitchFamily="2" charset="2"/>
              </a:rPr>
              <a:t>Official statement by FR (French BOEIs</a:t>
            </a:r>
            <a:r>
              <a:rPr lang="en-GB" altLang="de-DE" sz="2400" dirty="0" smtClean="0">
                <a:sym typeface="Wingdings" pitchFamily="2" charset="2"/>
              </a:rPr>
              <a:t>) about the CSDP-Olympiad 2022?</a:t>
            </a:r>
            <a:endParaRPr lang="en-GB" altLang="de-DE" sz="2400" dirty="0">
              <a:sym typeface="Wingdings" pitchFamily="2" charset="2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4925" y="4068242"/>
            <a:ext cx="1187450" cy="421828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iMAF </a:t>
            </a:r>
            <a:r>
              <a:rPr lang="en-GB" altLang="de-DE" dirty="0" smtClean="0"/>
              <a:t>2021</a:t>
            </a:r>
            <a:r>
              <a:rPr lang="en-GB" altLang="de-DE" dirty="0"/>
              <a:t/>
            </a:r>
            <a:br>
              <a:rPr lang="en-GB" altLang="de-DE" dirty="0"/>
            </a:br>
            <a:r>
              <a:rPr lang="en-GB" altLang="de-DE" sz="2400" dirty="0"/>
              <a:t>international Military Academic </a:t>
            </a:r>
            <a:r>
              <a:rPr lang="en-GB" altLang="de-DE" sz="2400" dirty="0" smtClean="0"/>
              <a:t>Forum 2021</a:t>
            </a:r>
            <a:endParaRPr lang="en-GB" altLang="de-DE" sz="2000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1624013" y="1651000"/>
            <a:ext cx="7307262" cy="4678363"/>
          </a:xfrm>
        </p:spPr>
        <p:txBody>
          <a:bodyPr/>
          <a:lstStyle/>
          <a:p>
            <a:pPr>
              <a:defRPr/>
            </a:pPr>
            <a:r>
              <a:rPr lang="en-GB" altLang="de-DE" sz="2400" dirty="0"/>
              <a:t>international Military Academic Forum </a:t>
            </a:r>
            <a:r>
              <a:rPr lang="en-GB" altLang="de-DE" sz="2400" dirty="0" smtClean="0"/>
              <a:t>2021:</a:t>
            </a:r>
            <a:endParaRPr lang="en-GB" altLang="de-DE" sz="2400" dirty="0"/>
          </a:p>
          <a:p>
            <a:pPr lvl="1">
              <a:defRPr/>
            </a:pPr>
            <a:r>
              <a:rPr lang="en-GB" altLang="de-DE" sz="2000" b="1" dirty="0" smtClean="0"/>
              <a:t>Together with 50</a:t>
            </a:r>
            <a:r>
              <a:rPr lang="en-GB" altLang="de-DE" sz="2000" b="1" baseline="30000" dirty="0" smtClean="0"/>
              <a:t>th</a:t>
            </a:r>
            <a:r>
              <a:rPr lang="en-GB" altLang="de-DE" sz="2000" b="1" dirty="0" smtClean="0"/>
              <a:t> IG </a:t>
            </a:r>
            <a:r>
              <a:rPr lang="en-GB" altLang="de-DE" sz="2000" b="1" dirty="0" smtClean="0"/>
              <a:t>meeting / or not?</a:t>
            </a:r>
            <a:endParaRPr lang="en-GB" altLang="de-DE" sz="2000" b="1" dirty="0" smtClean="0"/>
          </a:p>
          <a:p>
            <a:pPr lvl="1">
              <a:defRPr/>
            </a:pPr>
            <a:r>
              <a:rPr lang="en-GB" altLang="de-DE" sz="2000" b="1" dirty="0" smtClean="0"/>
              <a:t>AWL Wroclaw / PL</a:t>
            </a:r>
            <a:endParaRPr lang="en-GB" altLang="de-DE" sz="2000" b="1" dirty="0"/>
          </a:p>
          <a:p>
            <a:pPr lvl="1">
              <a:defRPr/>
            </a:pPr>
            <a:r>
              <a:rPr lang="en-GB" altLang="de-DE" sz="2000" b="1" dirty="0" smtClean="0">
                <a:solidFill>
                  <a:srgbClr val="FF0000"/>
                </a:solidFill>
              </a:rPr>
              <a:t>Arrival: Sunday, 06 June 2021</a:t>
            </a:r>
          </a:p>
          <a:p>
            <a:pPr lvl="1">
              <a:defRPr/>
            </a:pPr>
            <a:r>
              <a:rPr lang="en-GB" altLang="de-DE" sz="2000" b="1" dirty="0" smtClean="0">
                <a:solidFill>
                  <a:srgbClr val="FF0000"/>
                </a:solidFill>
              </a:rPr>
              <a:t>Departure: Wednesday, 09 June 2021 (or 10 June)</a:t>
            </a:r>
            <a:endParaRPr lang="en-GB" altLang="de-DE" sz="2000" b="1" dirty="0">
              <a:solidFill>
                <a:srgbClr val="FF0000"/>
              </a:solidFill>
            </a:endParaRPr>
          </a:p>
          <a:p>
            <a:pPr lvl="1">
              <a:defRPr/>
            </a:pPr>
            <a:r>
              <a:rPr lang="en-GB" altLang="de-DE" sz="2000" b="1" dirty="0" smtClean="0"/>
              <a:t>Update </a:t>
            </a:r>
            <a:r>
              <a:rPr lang="en-GB" altLang="de-DE" sz="2000" b="1" dirty="0"/>
              <a:t>by the </a:t>
            </a:r>
            <a:r>
              <a:rPr lang="en-GB" altLang="de-DE" sz="2000" b="1" dirty="0" smtClean="0"/>
              <a:t>organisers</a:t>
            </a:r>
          </a:p>
          <a:p>
            <a:pPr marL="360363" lvl="1" indent="0">
              <a:buNone/>
              <a:defRPr/>
            </a:pPr>
            <a:r>
              <a:rPr lang="en-GB" altLang="de-DE" sz="2000" b="1" dirty="0" smtClean="0"/>
              <a:t> </a:t>
            </a:r>
            <a:endParaRPr lang="en-GB" altLang="de-DE" sz="1800" dirty="0"/>
          </a:p>
          <a:p>
            <a:pPr>
              <a:defRPr/>
            </a:pPr>
            <a:r>
              <a:rPr lang="en-GB" altLang="de-DE" sz="2400" b="1" dirty="0" smtClean="0"/>
              <a:t>iMAF 2022 will be at LFA Sibiu / RO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4925" y="4465687"/>
            <a:ext cx="1187450" cy="287337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/>
              <a:t>GAREA contribution</a:t>
            </a:r>
            <a:br>
              <a:rPr lang="en-GB" altLang="de-DE"/>
            </a:br>
            <a:r>
              <a:rPr lang="en-GB" altLang="de-DE" sz="2400"/>
              <a:t>Statistics</a:t>
            </a:r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1624013" y="1651001"/>
            <a:ext cx="7307262" cy="841895"/>
          </a:xfrm>
        </p:spPr>
        <p:txBody>
          <a:bodyPr/>
          <a:lstStyle/>
          <a:p>
            <a:pPr>
              <a:defRPr/>
            </a:pPr>
            <a:r>
              <a:rPr lang="en-GB" altLang="de-DE" sz="2400" dirty="0"/>
              <a:t>Please start the statistics for 2020/2021: </a:t>
            </a:r>
            <a:r>
              <a:rPr lang="en-GB" altLang="de-DE" sz="2400" dirty="0">
                <a:sym typeface="Wingdings" panose="05000000000000000000" pitchFamily="2" charset="2"/>
              </a:rPr>
              <a:t> </a:t>
            </a:r>
            <a:r>
              <a:rPr lang="en-GB" altLang="de-DE" sz="1800" dirty="0"/>
              <a:t>Templates are available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2" t="11600" r="13276" b="7200"/>
          <a:stretch/>
        </p:blipFill>
        <p:spPr bwMode="auto">
          <a:xfrm>
            <a:off x="1907704" y="2422766"/>
            <a:ext cx="6120680" cy="39363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4925" y="4716314"/>
            <a:ext cx="1187450" cy="287337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GAREA contribution</a:t>
            </a:r>
            <a:br>
              <a:rPr lang="en-GB" altLang="de-DE" dirty="0"/>
            </a:br>
            <a:r>
              <a:rPr lang="en-GB" altLang="de-DE" sz="2400" dirty="0" smtClean="0"/>
              <a:t>Statistics</a:t>
            </a:r>
            <a:endParaRPr lang="en-GB" altLang="de-DE" sz="2400" dirty="0">
              <a:solidFill>
                <a:srgbClr val="FF0000"/>
              </a:solidFill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418506" y="1608931"/>
            <a:ext cx="7545982" cy="4678363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GB" sz="2400" dirty="0"/>
              <a:t>Please report only </a:t>
            </a: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incomings</a:t>
            </a:r>
            <a:r>
              <a:rPr lang="en-GB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400" dirty="0"/>
              <a:t>to your institution (exception: if you send somebody to an institution which is not a EU-BOEI)</a:t>
            </a:r>
          </a:p>
          <a:p>
            <a:pPr>
              <a:spcAft>
                <a:spcPts val="1800"/>
              </a:spcAft>
            </a:pPr>
            <a:r>
              <a:rPr lang="en-GB" sz="2400" dirty="0"/>
              <a:t>Please report </a:t>
            </a: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</a:t>
            </a:r>
            <a:r>
              <a:rPr lang="en-GB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400" dirty="0"/>
              <a:t>dates (not planned)</a:t>
            </a:r>
          </a:p>
          <a:p>
            <a:pPr>
              <a:spcAft>
                <a:spcPts val="1800"/>
              </a:spcAft>
            </a:pPr>
            <a:r>
              <a:rPr lang="en-GB" sz="2400" dirty="0"/>
              <a:t>Please do </a:t>
            </a: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double </a:t>
            </a:r>
            <a:r>
              <a:rPr lang="en-GB" sz="2400" dirty="0"/>
              <a:t>reports (e.g. if a CM is part of an IS </a:t>
            </a:r>
            <a:r>
              <a:rPr lang="en-GB" sz="2400" dirty="0">
                <a:sym typeface="Wingdings" panose="05000000000000000000" pitchFamily="2" charset="2"/>
              </a:rPr>
              <a:t> report 1 person only 1 time)</a:t>
            </a:r>
            <a:endParaRPr lang="en-GB" sz="2400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4925" y="4716314"/>
            <a:ext cx="1187450" cy="287337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  <p:extLst>
      <p:ext uri="{BB962C8B-B14F-4D97-AF65-F5344CB8AC3E}">
        <p14:creationId xmlns:p14="http://schemas.microsoft.com/office/powerpoint/2010/main" val="9397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 smtClean="0"/>
              <a:t>GAREA Recommendations</a:t>
            </a:r>
            <a:endParaRPr lang="en-GB" altLang="de-DE" dirty="0">
              <a:solidFill>
                <a:srgbClr val="FF0000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4925" y="4716314"/>
            <a:ext cx="1187450" cy="287337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1545992" y="1591908"/>
            <a:ext cx="7472459" cy="4763044"/>
          </a:xfrm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US" sz="1900" b="0" dirty="0" err="1" smtClean="0"/>
              <a:t>Organise</a:t>
            </a:r>
            <a:r>
              <a:rPr lang="en-US" sz="1900" b="0" dirty="0" smtClean="0"/>
              <a:t> </a:t>
            </a:r>
            <a:r>
              <a:rPr lang="en-US" sz="19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least one common module </a:t>
            </a:r>
            <a:r>
              <a:rPr lang="en-US" sz="1900" b="0" dirty="0"/>
              <a:t>at each basic officer education institution on a regular basis. </a:t>
            </a:r>
          </a:p>
          <a:p>
            <a:pPr>
              <a:buClr>
                <a:schemeClr val="tx1"/>
              </a:buClr>
            </a:pPr>
            <a:r>
              <a:rPr lang="en-US" sz="19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Elaborate </a:t>
            </a:r>
            <a:r>
              <a:rPr lang="en-US" sz="19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international semesters</a:t>
            </a:r>
            <a:r>
              <a:rPr lang="en-US" sz="1900" b="0" dirty="0"/>
              <a:t> for naval, air force, military technical and military medical institutions, preferably within the frame of ERASMUS+ Strategic Partnership Projects.</a:t>
            </a:r>
          </a:p>
          <a:p>
            <a:pPr>
              <a:buClr>
                <a:schemeClr val="tx1"/>
              </a:buClr>
            </a:pPr>
            <a:r>
              <a:rPr lang="en-US" sz="19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Identify </a:t>
            </a:r>
            <a:r>
              <a:rPr lang="en-US" sz="19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funding for short exchanges</a:t>
            </a:r>
            <a:r>
              <a:rPr lang="en-US" sz="1900" b="0" dirty="0"/>
              <a:t> for cadets and students (e.g.: for common modules).</a:t>
            </a:r>
          </a:p>
          <a:p>
            <a:pPr>
              <a:buClr>
                <a:schemeClr val="tx1"/>
              </a:buClr>
            </a:pPr>
            <a:r>
              <a:rPr lang="en-US" sz="1900" b="0" dirty="0" smtClean="0"/>
              <a:t>Apply </a:t>
            </a:r>
            <a:r>
              <a:rPr lang="en-US" sz="1900" b="0" dirty="0"/>
              <a:t>for the </a:t>
            </a:r>
            <a:r>
              <a:rPr lang="en-US" sz="19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European University call and Strategic Partnership Projects</a:t>
            </a:r>
            <a:r>
              <a:rPr lang="en-US" sz="1900" b="0" dirty="0"/>
              <a:t>, nurturing European basic officer education institutions.</a:t>
            </a:r>
          </a:p>
          <a:p>
            <a:pPr>
              <a:buClr>
                <a:schemeClr val="tx1"/>
              </a:buClr>
            </a:pPr>
            <a:r>
              <a:rPr lang="en-US" sz="1900" b="0" dirty="0" smtClean="0"/>
              <a:t>Encourage </a:t>
            </a:r>
            <a:r>
              <a:rPr lang="en-US" sz="19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teachers and trainers</a:t>
            </a:r>
            <a:r>
              <a:rPr lang="en-US" sz="1900" b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900" b="0" dirty="0"/>
              <a:t>to participate in </a:t>
            </a:r>
            <a:r>
              <a:rPr lang="en-US" sz="19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medium to long term exchanges</a:t>
            </a:r>
            <a:r>
              <a:rPr lang="en-US" sz="1900" b="0" dirty="0"/>
              <a:t>.</a:t>
            </a:r>
          </a:p>
          <a:p>
            <a:pPr>
              <a:buClr>
                <a:schemeClr val="tx1"/>
              </a:buClr>
            </a:pPr>
            <a:r>
              <a:rPr lang="en-US" sz="1900" b="0" dirty="0" smtClean="0"/>
              <a:t>Build </a:t>
            </a:r>
            <a:r>
              <a:rPr lang="en-US" sz="1900" b="0" dirty="0"/>
              <a:t>a </a:t>
            </a:r>
            <a:r>
              <a:rPr lang="en-US" sz="19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 database for institutional researches</a:t>
            </a:r>
            <a:r>
              <a:rPr lang="en-US" sz="1900" b="0" dirty="0"/>
              <a:t>, for exchanging teaching/learning materials and for </a:t>
            </a:r>
            <a:r>
              <a:rPr lang="en-US" sz="1900" b="0" dirty="0" smtClean="0"/>
              <a:t>sharing</a:t>
            </a:r>
            <a:br>
              <a:rPr lang="en-US" sz="1900" b="0" dirty="0" smtClean="0"/>
            </a:br>
            <a:r>
              <a:rPr lang="en-US" sz="1900" b="0" dirty="0" smtClean="0"/>
              <a:t>ongoing </a:t>
            </a:r>
            <a:r>
              <a:rPr lang="en-US" sz="1900" b="0" dirty="0"/>
              <a:t>information regarding project calls</a:t>
            </a:r>
            <a:r>
              <a:rPr lang="en-US" sz="1900" b="0" dirty="0" smtClean="0"/>
              <a:t>.</a:t>
            </a:r>
            <a:endParaRPr lang="en-US" sz="1900" b="0" dirty="0"/>
          </a:p>
        </p:txBody>
      </p:sp>
    </p:spTree>
    <p:extLst>
      <p:ext uri="{BB962C8B-B14F-4D97-AF65-F5344CB8AC3E}">
        <p14:creationId xmlns:p14="http://schemas.microsoft.com/office/powerpoint/2010/main" val="38124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LoD presentations</a:t>
            </a:r>
            <a:endParaRPr lang="en-US" altLang="de-DE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sz="2400" dirty="0" smtClean="0"/>
              <a:t>LoD </a:t>
            </a:r>
            <a:r>
              <a:rPr lang="de-DE" altLang="de-DE" sz="2400" dirty="0"/>
              <a:t>7</a:t>
            </a:r>
          </a:p>
          <a:p>
            <a:r>
              <a:rPr lang="de-DE" altLang="de-DE" sz="2400" dirty="0"/>
              <a:t>LoD 8</a:t>
            </a:r>
          </a:p>
          <a:p>
            <a:r>
              <a:rPr lang="de-DE" altLang="de-DE" sz="2400" dirty="0"/>
              <a:t>LoD 9</a:t>
            </a:r>
          </a:p>
          <a:p>
            <a:r>
              <a:rPr lang="de-DE" altLang="de-DE" sz="2400" dirty="0"/>
              <a:t>LoD 10</a:t>
            </a:r>
          </a:p>
          <a:p>
            <a:r>
              <a:rPr lang="de-DE" altLang="de-DE" sz="2400" dirty="0"/>
              <a:t>LoD 11</a:t>
            </a:r>
          </a:p>
          <a:p>
            <a:r>
              <a:rPr lang="de-DE" altLang="de-DE" sz="2400" dirty="0"/>
              <a:t>LoD 12</a:t>
            </a:r>
          </a:p>
          <a:p>
            <a:r>
              <a:rPr lang="de-DE" altLang="de-DE" sz="2400" dirty="0"/>
              <a:t>LoD 13</a:t>
            </a:r>
          </a:p>
          <a:p>
            <a:r>
              <a:rPr lang="de-DE" altLang="de-DE" sz="2400" dirty="0"/>
              <a:t>LoD </a:t>
            </a:r>
            <a:r>
              <a:rPr lang="de-DE" altLang="de-DE" sz="2400" dirty="0" smtClean="0"/>
              <a:t>14</a:t>
            </a:r>
            <a:endParaRPr lang="de-DE" altLang="de-DE" sz="2400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4925" y="5004346"/>
            <a:ext cx="1187450" cy="421828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Information about ECA</a:t>
            </a:r>
            <a:br>
              <a:rPr lang="en-GB" dirty="0"/>
            </a:br>
            <a:r>
              <a:rPr lang="en-GB" sz="2400" dirty="0"/>
              <a:t>European Citizen Association</a:t>
            </a:r>
            <a:endParaRPr lang="en-GB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1700808"/>
            <a:ext cx="3168352" cy="3168352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729587" y="4964964"/>
            <a:ext cx="7126053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 smtClean="0">
                <a:hlinkClick r:id="rId3"/>
              </a:rPr>
              <a:t>https://www.european-citizens-association.eu/</a:t>
            </a:r>
            <a:r>
              <a:rPr lang="en-GB" sz="2000" b="1" dirty="0" smtClean="0"/>
              <a:t> </a:t>
            </a:r>
          </a:p>
          <a:p>
            <a:pPr algn="ctr"/>
            <a:endParaRPr lang="en-GB" sz="2000" b="1" dirty="0" smtClean="0"/>
          </a:p>
          <a:p>
            <a:pPr algn="ctr"/>
            <a:r>
              <a:rPr lang="en-GB" sz="2000" b="1" dirty="0" smtClean="0"/>
              <a:t>Becoming a new ECA member:</a:t>
            </a:r>
          </a:p>
          <a:p>
            <a:pPr algn="ctr"/>
            <a:r>
              <a:rPr lang="en-GB" sz="1600" b="1" dirty="0" smtClean="0">
                <a:hlinkClick r:id="rId4"/>
              </a:rPr>
              <a:t>https://www.european-citizens-association.eu/recommend-a-candidate/</a:t>
            </a:r>
            <a:r>
              <a:rPr lang="en-GB" sz="1600" b="1" dirty="0" smtClean="0"/>
              <a:t> </a:t>
            </a:r>
            <a:endParaRPr lang="en-GB" sz="1600" b="1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4925" y="5412011"/>
            <a:ext cx="1187450" cy="287337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  <p:extLst>
      <p:ext uri="{BB962C8B-B14F-4D97-AF65-F5344CB8AC3E}">
        <p14:creationId xmlns:p14="http://schemas.microsoft.com/office/powerpoint/2010/main" val="114886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Meeting PIO</a:t>
            </a:r>
            <a:br>
              <a:rPr lang="en-GB" dirty="0"/>
            </a:br>
            <a:r>
              <a:rPr lang="en-GB" sz="2400" dirty="0" smtClean="0"/>
              <a:t>Contributions to the List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Idea: initiate </a:t>
            </a:r>
            <a:r>
              <a:rPr lang="en-GB" dirty="0"/>
              <a:t>meetings (also via VTC possible) of Press Information Officers</a:t>
            </a:r>
          </a:p>
          <a:p>
            <a:pPr lvl="1"/>
            <a:r>
              <a:rPr lang="en-GB" dirty="0"/>
              <a:t>Exchange of experience</a:t>
            </a:r>
          </a:p>
          <a:p>
            <a:pPr lvl="1"/>
            <a:r>
              <a:rPr lang="en-GB" dirty="0"/>
              <a:t>Exchange reports / photos / videos about exchange activities</a:t>
            </a:r>
          </a:p>
          <a:p>
            <a:pPr lvl="1"/>
            <a:endParaRPr lang="en-GB" dirty="0"/>
          </a:p>
          <a:p>
            <a:r>
              <a:rPr lang="en-GB" dirty="0" smtClean="0"/>
              <a:t>First replies were poor:</a:t>
            </a:r>
            <a:endParaRPr lang="en-GB" dirty="0"/>
          </a:p>
          <a:p>
            <a:pPr lvl="1"/>
            <a:r>
              <a:rPr lang="en-GB" dirty="0" smtClean="0"/>
              <a:t>Please nominate a person </a:t>
            </a:r>
            <a:r>
              <a:rPr lang="en-GB" b="1" dirty="0" smtClean="0">
                <a:solidFill>
                  <a:srgbClr val="FF0000"/>
                </a:solidFill>
              </a:rPr>
              <a:t>&amp; send the list</a:t>
            </a:r>
          </a:p>
          <a:p>
            <a:pPr lvl="1"/>
            <a:r>
              <a:rPr lang="en-GB" dirty="0" smtClean="0"/>
              <a:t>Empty list is available on the EMILYO homepage (temporary documents)</a:t>
            </a:r>
            <a:endParaRPr lang="en-GB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4925" y="5412011"/>
            <a:ext cx="1187450" cy="287337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  <p:extLst>
      <p:ext uri="{BB962C8B-B14F-4D97-AF65-F5344CB8AC3E}">
        <p14:creationId xmlns:p14="http://schemas.microsoft.com/office/powerpoint/2010/main" val="391978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Coordination</a:t>
            </a:r>
            <a:br>
              <a:rPr lang="en-GB" altLang="de-DE" dirty="0"/>
            </a:br>
            <a:r>
              <a:rPr lang="en-GB" altLang="de-DE" sz="2400" dirty="0"/>
              <a:t>for Implementation</a:t>
            </a:r>
            <a:endParaRPr lang="en-GB" alt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GB" sz="2400" dirty="0"/>
              <a:t>EU academic semesters</a:t>
            </a:r>
          </a:p>
          <a:p>
            <a:pPr lvl="1">
              <a:defRPr/>
            </a:pPr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</a:t>
            </a:r>
            <a:r>
              <a:rPr lang="en-GB" sz="2000" b="1" dirty="0"/>
              <a:t>response since the last meeting(s)</a:t>
            </a:r>
          </a:p>
          <a:p>
            <a:pPr lvl="1">
              <a:spcAft>
                <a:spcPts val="2400"/>
              </a:spcAft>
              <a:defRPr/>
            </a:pPr>
            <a:r>
              <a:rPr lang="en-GB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Request</a:t>
            </a:r>
            <a:r>
              <a:rPr lang="en-GB" sz="2000" b="1" dirty="0"/>
              <a:t>: Please fill it in for your institution and send the document to: </a:t>
            </a:r>
            <a:r>
              <a:rPr lang="en-GB" sz="2000" b="1" dirty="0">
                <a:hlinkClick r:id="rId2"/>
              </a:rPr>
              <a:t>harald.gell@bmlv.gv.at</a:t>
            </a:r>
            <a:r>
              <a:rPr lang="en-GB" sz="2000" b="1" dirty="0"/>
              <a:t> </a:t>
            </a:r>
          </a:p>
          <a:p>
            <a:pPr>
              <a:defRPr/>
            </a:pPr>
            <a:r>
              <a:rPr lang="en-GB" sz="2400" dirty="0"/>
              <a:t>Pool of lecturers/trainers</a:t>
            </a:r>
          </a:p>
          <a:p>
            <a:pPr lvl="1">
              <a:defRPr/>
            </a:pPr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Request</a:t>
            </a:r>
            <a:r>
              <a:rPr lang="en-GB" sz="2000" b="1" dirty="0"/>
              <a:t>: </a:t>
            </a:r>
            <a:r>
              <a:rPr lang="en-US" sz="2000" b="1" dirty="0"/>
              <a:t>Same as above</a:t>
            </a:r>
          </a:p>
          <a:p>
            <a:pPr lvl="1">
              <a:defRPr/>
            </a:pPr>
            <a:r>
              <a:rPr lang="en-US" sz="2000" b="1" dirty="0"/>
              <a:t>Please integrate also non-academic </a:t>
            </a:r>
            <a:r>
              <a:rPr lang="en-US" sz="2000" b="1" dirty="0" smtClean="0"/>
              <a:t>instructors</a:t>
            </a:r>
            <a:endParaRPr lang="en-US" sz="2000" b="1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4925" y="5412011"/>
            <a:ext cx="1187450" cy="287337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Agenda </a:t>
            </a:r>
            <a:r>
              <a:rPr lang="en-GB" altLang="de-DE" dirty="0" smtClean="0"/>
              <a:t>49</a:t>
            </a:r>
            <a:r>
              <a:rPr lang="en-GB" altLang="de-DE" baseline="30000" dirty="0" smtClean="0"/>
              <a:t>th</a:t>
            </a:r>
            <a:r>
              <a:rPr lang="en-GB" altLang="de-DE" dirty="0" smtClean="0"/>
              <a:t> </a:t>
            </a:r>
            <a:r>
              <a:rPr lang="en-GB" altLang="de-DE" dirty="0"/>
              <a:t>Meeting</a:t>
            </a:r>
            <a:br>
              <a:rPr lang="en-GB" altLang="de-DE" dirty="0"/>
            </a:br>
            <a:r>
              <a:rPr lang="en-GB" altLang="de-DE" sz="2400" dirty="0"/>
              <a:t>in Brussels: </a:t>
            </a:r>
            <a:r>
              <a:rPr lang="en-GB" altLang="de-DE" sz="2400" dirty="0" smtClean="0"/>
              <a:t>23-24 Feb 2021</a:t>
            </a:r>
            <a:endParaRPr lang="en-GB" altLang="de-DE" sz="2400" dirty="0"/>
          </a:p>
        </p:txBody>
      </p:sp>
      <p:sp>
        <p:nvSpPr>
          <p:cNvPr id="3072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GB" altLang="de-DE" dirty="0" smtClean="0"/>
              <a:t>22 Feb: Workshop for IG newcomers</a:t>
            </a:r>
          </a:p>
          <a:p>
            <a:pPr>
              <a:spcAft>
                <a:spcPts val="1800"/>
              </a:spcAft>
            </a:pPr>
            <a:r>
              <a:rPr lang="en-GB" altLang="de-DE" dirty="0" smtClean="0"/>
              <a:t>Most probably in a “blended format”</a:t>
            </a:r>
          </a:p>
          <a:p>
            <a:pPr>
              <a:spcAft>
                <a:spcPts val="1800"/>
              </a:spcAft>
            </a:pPr>
            <a:r>
              <a:rPr lang="en-GB" altLang="de-DE" dirty="0" smtClean="0"/>
              <a:t>Proposals </a:t>
            </a:r>
            <a:r>
              <a:rPr lang="en-GB" altLang="de-DE" dirty="0"/>
              <a:t>for discussion topics?</a:t>
            </a:r>
          </a:p>
          <a:p>
            <a:pPr lvl="1">
              <a:spcAft>
                <a:spcPts val="1800"/>
              </a:spcAft>
            </a:pPr>
            <a:r>
              <a:rPr lang="en-GB" altLang="de-DE" dirty="0"/>
              <a:t>…..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4925" y="5412011"/>
            <a:ext cx="1187450" cy="287337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de-DE" dirty="0"/>
              <a:t>Adoption of the </a:t>
            </a:r>
            <a:r>
              <a:rPr lang="en-GB" altLang="de-DE" dirty="0" smtClean="0"/>
              <a:t>Agenda</a:t>
            </a:r>
            <a:endParaRPr lang="en-GB" alt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907702"/>
              </p:ext>
            </p:extLst>
          </p:nvPr>
        </p:nvGraphicFramePr>
        <p:xfrm>
          <a:off x="1458913" y="1584840"/>
          <a:ext cx="7639050" cy="4687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8895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8139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90767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Who</a:t>
                      </a:r>
                    </a:p>
                  </a:txBody>
                  <a:tcPr marL="35994" marR="35994" marT="35995" marB="35995" anchor="ctr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When</a:t>
                      </a:r>
                    </a:p>
                  </a:txBody>
                  <a:tcPr marL="35994" marR="35994" marT="35995" marB="35995" anchor="ctr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Topic</a:t>
                      </a:r>
                    </a:p>
                  </a:txBody>
                  <a:tcPr marL="35994" marR="35994" marT="35995" marB="35995" anchor="ctr">
                    <a:solidFill>
                      <a:srgbClr val="00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5241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 smtClean="0"/>
                        <a:t>Chairman</a:t>
                      </a:r>
                      <a:endParaRPr lang="en-GB" sz="1400" b="1" noProof="0" dirty="0"/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400" b="1" i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Plenary + LoD 14</a:t>
                      </a:r>
                      <a:endParaRPr lang="en-GB" sz="1400" b="1" i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Potential research project (COVID-19)</a:t>
                      </a:r>
                      <a:endParaRPr lang="en-GB" sz="14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4603"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Chairman</a:t>
                      </a:r>
                      <a:endParaRPr lang="en-GB" sz="14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400" b="1" i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Plenary</a:t>
                      </a:r>
                      <a:endParaRPr lang="en-GB" sz="1400" b="1" i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GB" sz="1400" b="1" kern="1200" baseline="300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Honorary IG Member</a:t>
                      </a:r>
                    </a:p>
                  </a:txBody>
                  <a:tcPr marL="35994" marR="35994" marT="35995" marB="35995" anchor="ctr"/>
                </a:tc>
              </a:tr>
              <a:tr h="489621"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ESDC</a:t>
                      </a:r>
                      <a:r>
                        <a:rPr lang="en-GB" sz="1400" b="1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Training Manager</a:t>
                      </a:r>
                      <a:endParaRPr lang="en-GB" sz="14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400" b="1" i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Plenary</a:t>
                      </a:r>
                      <a:endParaRPr lang="en-GB" sz="1400" b="1" i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Ernst &amp; Young training (30 Nov.-03 Dec.)</a:t>
                      </a:r>
                      <a:endParaRPr lang="en-GB" sz="14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</a:tr>
              <a:tr h="653418"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Norwegian </a:t>
                      </a:r>
                      <a:r>
                        <a:rPr lang="en-GB" sz="1400" b="1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Defense</a:t>
                      </a: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University College (NDUC)</a:t>
                      </a:r>
                      <a:endParaRPr lang="en-GB" sz="14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400" b="1" i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Plenary</a:t>
                      </a:r>
                      <a:endParaRPr lang="en-GB" sz="1400" b="1" i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noProof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10:00:</a:t>
                      </a: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Request to become “IG Associated Member”</a:t>
                      </a:r>
                    </a:p>
                  </a:txBody>
                  <a:tcPr marL="35994" marR="35994" marT="35995" marB="35995" anchor="ctr"/>
                </a:tc>
              </a:tr>
              <a:tr h="489621"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NDAL (LV)</a:t>
                      </a:r>
                      <a:endParaRPr lang="en-GB" sz="14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400" b="1" i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Plenary</a:t>
                      </a:r>
                      <a:endParaRPr lang="en-GB" sz="1400" b="1" i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(new) NCMs to become “common”</a:t>
                      </a:r>
                    </a:p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See</a:t>
                      </a:r>
                      <a:r>
                        <a:rPr lang="en-GB" sz="1400" b="1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LoD 8 folder (TLP and CQB)</a:t>
                      </a:r>
                      <a:endParaRPr lang="en-GB" sz="14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8775"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HMACSO</a:t>
                      </a:r>
                      <a:endParaRPr lang="en-GB" sz="14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400" b="1" i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Plenary</a:t>
                      </a:r>
                      <a:endParaRPr lang="en-GB" sz="1400" b="1" i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Information</a:t>
                      </a:r>
                      <a:r>
                        <a:rPr lang="en-GB" sz="1400" b="1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about </a:t>
                      </a: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CM Biosafety &amp; Bioterrorism</a:t>
                      </a:r>
                    </a:p>
                  </a:txBody>
                  <a:tcPr marL="35994" marR="35994" marT="35995" marB="35995" anchor="ctr"/>
                </a:tc>
              </a:tr>
              <a:tr h="108775"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EMA (EE)</a:t>
                      </a:r>
                      <a:endParaRPr lang="en-GB" sz="14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400" b="1" i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Plenary</a:t>
                      </a:r>
                      <a:endParaRPr lang="en-GB" sz="1400" b="1" i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Information about CM Winter Warfare</a:t>
                      </a:r>
                    </a:p>
                  </a:txBody>
                  <a:tcPr marL="35994" marR="35994" marT="35995" marB="35995" anchor="ctr"/>
                </a:tc>
              </a:tr>
              <a:tr h="1087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0" dirty="0" smtClean="0"/>
                        <a:t>MAL (LT)</a:t>
                      </a:r>
                      <a:endParaRPr lang="en-GB" sz="1400" b="1" noProof="0" dirty="0"/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400" b="1" i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Plenary + LoD 9</a:t>
                      </a: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International Spring Semester</a:t>
                      </a:r>
                    </a:p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“ESDC as accreditation agency”</a:t>
                      </a:r>
                      <a:endParaRPr lang="en-GB" sz="14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</a:tr>
              <a:tr h="1087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0" dirty="0" smtClean="0"/>
                        <a:t>MTA (RO)</a:t>
                      </a:r>
                      <a:endParaRPr lang="en-GB" sz="1400" b="1" noProof="0" dirty="0"/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400" b="1" i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Plenary</a:t>
                      </a: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CERC 2020 &amp; MCWE 2020</a:t>
                      </a:r>
                    </a:p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CERC 2021 &amp;  ITS 2021</a:t>
                      </a:r>
                    </a:p>
                  </a:txBody>
                  <a:tcPr marL="35994" marR="35994" marT="35995" marB="35995" anchor="ctr"/>
                </a:tc>
              </a:tr>
              <a:tr h="1087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0" dirty="0" smtClean="0"/>
                        <a:t>SAMS</a:t>
                      </a:r>
                      <a:r>
                        <a:rPr lang="en-GB" sz="1400" b="1" baseline="0" noProof="0" dirty="0" smtClean="0"/>
                        <a:t> (IT)</a:t>
                      </a:r>
                      <a:endParaRPr lang="en-GB" sz="1400" b="1" noProof="0" dirty="0"/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400" b="1" i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Plenary</a:t>
                      </a:r>
                      <a:endParaRPr lang="en-GB" sz="1400" b="1" i="0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CM programme 2020_21</a:t>
                      </a:r>
                      <a:endParaRPr lang="en-GB" sz="1400" b="1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</a:tr>
            </a:tbl>
          </a:graphicData>
        </a:graphic>
      </p:graphicFrame>
      <p:sp>
        <p:nvSpPr>
          <p:cNvPr id="4161" name="Rectangle 4"/>
          <p:cNvSpPr>
            <a:spLocks noChangeArrowheads="1"/>
          </p:cNvSpPr>
          <p:nvPr/>
        </p:nvSpPr>
        <p:spPr bwMode="auto">
          <a:xfrm>
            <a:off x="34925" y="1746250"/>
            <a:ext cx="1187450" cy="287338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/>
              <a:t>Next Meetings</a:t>
            </a:r>
            <a:br>
              <a:rPr lang="en-GB" altLang="de-DE"/>
            </a:br>
            <a:r>
              <a:rPr lang="en-GB" altLang="de-DE" sz="2400"/>
              <a:t>of the Implementation Group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1400390"/>
              </p:ext>
            </p:extLst>
          </p:nvPr>
        </p:nvGraphicFramePr>
        <p:xfrm>
          <a:off x="1527175" y="1743570"/>
          <a:ext cx="7488238" cy="311263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098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511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067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204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31586"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>
                          <a:solidFill>
                            <a:srgbClr val="FFFF00"/>
                          </a:solidFill>
                        </a:rPr>
                        <a:t>Meeting</a:t>
                      </a:r>
                    </a:p>
                  </a:txBody>
                  <a:tcPr marL="91433" marR="91433" marT="45714" marB="4571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>
                          <a:solidFill>
                            <a:srgbClr val="FFFF00"/>
                          </a:solidFill>
                        </a:rPr>
                        <a:t>Date(s)</a:t>
                      </a:r>
                    </a:p>
                  </a:txBody>
                  <a:tcPr marL="91433" marR="91433" marT="45714" marB="4571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>
                          <a:solidFill>
                            <a:srgbClr val="FFFF00"/>
                          </a:solidFill>
                        </a:rPr>
                        <a:t>Location</a:t>
                      </a:r>
                    </a:p>
                  </a:txBody>
                  <a:tcPr marL="91433" marR="91433" marT="45714" marB="4571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>
                          <a:solidFill>
                            <a:srgbClr val="FFFF00"/>
                          </a:solidFill>
                        </a:rPr>
                        <a:t>Remarks</a:t>
                      </a:r>
                    </a:p>
                  </a:txBody>
                  <a:tcPr marL="91433" marR="91433" marT="45714" marB="45714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1029"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49</a:t>
                      </a:r>
                    </a:p>
                  </a:txBody>
                  <a:tcPr marL="91433" marR="91433" marT="45714" marB="45714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/>
                        <a:t>22 Feb (workshop)</a:t>
                      </a:r>
                    </a:p>
                    <a:p>
                      <a:pPr algn="ctr"/>
                      <a:r>
                        <a:rPr lang="en-GB" sz="1600" noProof="0" dirty="0"/>
                        <a:t>23-24 Feb</a:t>
                      </a:r>
                    </a:p>
                    <a:p>
                      <a:pPr algn="ctr"/>
                      <a:r>
                        <a:rPr lang="en-GB" sz="1600" noProof="0" dirty="0"/>
                        <a:t>2021</a:t>
                      </a:r>
                    </a:p>
                  </a:txBody>
                  <a:tcPr marL="91433" marR="91433" marT="45714" marB="4571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RMA</a:t>
                      </a:r>
                      <a:r>
                        <a:rPr lang="en-GB" sz="1600" kern="1200" noProof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en-GB" sz="1600" kern="1200" noProof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GB" sz="16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Brussels</a:t>
                      </a:r>
                      <a:endParaRPr lang="en-GB" sz="1600" kern="1200" noProof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4" marB="45714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IVO EAB meeting</a:t>
                      </a:r>
                    </a:p>
                  </a:txBody>
                  <a:tcPr marL="91433" marR="91433" marT="45714" marB="45714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76080"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50</a:t>
                      </a:r>
                    </a:p>
                  </a:txBody>
                  <a:tcPr marL="91433" marR="91433" marT="45714" marB="4571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06-09 June 2021</a:t>
                      </a:r>
                      <a:r>
                        <a:rPr lang="en-GB" sz="1600" noProof="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en-GB" sz="1600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91433" marR="91433" marT="45714" marB="4571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AWL Wroclaw</a:t>
                      </a:r>
                      <a:endParaRPr lang="en-GB" sz="16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4" marB="45714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IVO iMAF 2021</a:t>
                      </a:r>
                    </a:p>
                  </a:txBody>
                  <a:tcPr marL="91433" marR="91433" marT="45714" marB="45714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1029"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51</a:t>
                      </a:r>
                    </a:p>
                  </a:txBody>
                  <a:tcPr marL="91433" marR="91433" marT="45714" marB="4571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Beginning Sep</a:t>
                      </a:r>
                      <a:r>
                        <a:rPr lang="en-GB" sz="16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2021</a:t>
                      </a:r>
                      <a:endParaRPr lang="en-GB" sz="16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4" marB="4571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ESDC Brussels</a:t>
                      </a:r>
                      <a:endParaRPr lang="en-GB" sz="16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4" marB="45714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IVO EAB meeting</a:t>
                      </a:r>
                    </a:p>
                  </a:txBody>
                  <a:tcPr marL="91433" marR="91433" marT="45714" marB="45714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1029"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 smtClean="0"/>
                        <a:t>52</a:t>
                      </a:r>
                      <a:endParaRPr lang="en-GB" sz="1800" noProof="0" dirty="0"/>
                    </a:p>
                  </a:txBody>
                  <a:tcPr marL="91433" marR="91433" marT="45714" marB="4571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Nov/Dec 2021</a:t>
                      </a:r>
                      <a:endParaRPr lang="en-GB" sz="16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4" marB="4571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en-GB" sz="16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4" marB="45714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4" marB="45714" anchor="ctr"/>
                </a:tc>
              </a:tr>
            </a:tbl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4925" y="5412011"/>
            <a:ext cx="1187450" cy="287337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/>
              <a:t>Work-Plan</a:t>
            </a:r>
            <a:br>
              <a:rPr lang="en-GB" altLang="de-DE"/>
            </a:br>
            <a:r>
              <a:rPr lang="en-GB" altLang="de-DE" sz="2400"/>
              <a:t>Contributions?</a:t>
            </a:r>
          </a:p>
        </p:txBody>
      </p:sp>
      <p:sp>
        <p:nvSpPr>
          <p:cNvPr id="32771" name="Inhaltsplatzhalter 2"/>
          <p:cNvSpPr>
            <a:spLocks noGrp="1"/>
          </p:cNvSpPr>
          <p:nvPr>
            <p:ph idx="1"/>
          </p:nvPr>
        </p:nvSpPr>
        <p:spPr>
          <a:xfrm>
            <a:off x="1638300" y="1592263"/>
            <a:ext cx="7307263" cy="4860925"/>
          </a:xfrm>
        </p:spPr>
        <p:txBody>
          <a:bodyPr/>
          <a:lstStyle/>
          <a:p>
            <a:r>
              <a:rPr lang="en-GB" altLang="de-DE" sz="2400" dirty="0"/>
              <a:t>Please send everything you would like to up-load onto EMILYO:</a:t>
            </a:r>
          </a:p>
          <a:p>
            <a:pPr lvl="1"/>
            <a:r>
              <a:rPr lang="en-GB" altLang="de-DE" sz="2000" dirty="0">
                <a:hlinkClick r:id="rId2"/>
              </a:rPr>
              <a:t>harald.gell@bmlv.gv.at</a:t>
            </a:r>
            <a:endParaRPr lang="en-GB" altLang="de-DE" sz="2000" dirty="0"/>
          </a:p>
          <a:p>
            <a:pPr lvl="1"/>
            <a:r>
              <a:rPr lang="en-GB" altLang="de-DE" sz="2000" dirty="0"/>
              <a:t>send also 1 document (preferably pdf) with descriptions</a:t>
            </a:r>
          </a:p>
          <a:p>
            <a:pPr lvl="1"/>
            <a:r>
              <a:rPr lang="en-GB" altLang="de-DE" sz="2000" dirty="0"/>
              <a:t>send also the table which describes the event</a:t>
            </a:r>
            <a:br>
              <a:rPr lang="en-GB" altLang="de-DE" sz="2000" dirty="0"/>
            </a:br>
            <a:r>
              <a:rPr lang="en-GB" altLang="de-DE" sz="2000" dirty="0"/>
              <a:t>(incl. registration deadlines)</a:t>
            </a:r>
          </a:p>
          <a:p>
            <a:r>
              <a:rPr lang="en-GB" altLang="de-DE" sz="2400" dirty="0"/>
              <a:t>Other proposals?</a:t>
            </a:r>
          </a:p>
          <a:p>
            <a:pPr lvl="1"/>
            <a:r>
              <a:rPr lang="en-GB" altLang="de-DE" sz="2000" dirty="0" err="1"/>
              <a:t>xy</a:t>
            </a:r>
            <a:endParaRPr lang="en-GB" altLang="de-DE" sz="20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4925" y="5412011"/>
            <a:ext cx="1187450" cy="287337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/>
              <a:t>AOB</a:t>
            </a:r>
            <a:endParaRPr lang="en-GB" altLang="de-DE" sz="2400"/>
          </a:p>
        </p:txBody>
      </p:sp>
      <p:sp>
        <p:nvSpPr>
          <p:cNvPr id="28675" name="Inhaltsplatzhalter 2"/>
          <p:cNvSpPr>
            <a:spLocks noGrp="1"/>
          </p:cNvSpPr>
          <p:nvPr>
            <p:ph idx="1"/>
          </p:nvPr>
        </p:nvSpPr>
        <p:spPr>
          <a:xfrm>
            <a:off x="1638300" y="1592263"/>
            <a:ext cx="7307263" cy="4860925"/>
          </a:xfrm>
        </p:spPr>
        <p:txBody>
          <a:bodyPr/>
          <a:lstStyle/>
          <a:p>
            <a:pPr eaLnBrk="1" fontAlgn="ctr" hangingPunct="1"/>
            <a:r>
              <a:rPr lang="de-AT" altLang="de-DE" dirty="0"/>
              <a:t>XY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4925" y="5650784"/>
            <a:ext cx="1187450" cy="287337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 noChangeAspect="1"/>
          </p:cNvGrpSpPr>
          <p:nvPr/>
        </p:nvGrpSpPr>
        <p:grpSpPr bwMode="auto">
          <a:xfrm>
            <a:off x="1476375" y="1749425"/>
            <a:ext cx="7667625" cy="4511675"/>
            <a:chOff x="930" y="1157"/>
            <a:chExt cx="4830" cy="2842"/>
          </a:xfrm>
        </p:grpSpPr>
        <p:sp>
          <p:nvSpPr>
            <p:cNvPr id="34821" name="AutoShape 3"/>
            <p:cNvSpPr>
              <a:spLocks noChangeAspect="1" noChangeArrowheads="1" noTextEdit="1"/>
            </p:cNvSpPr>
            <p:nvPr/>
          </p:nvSpPr>
          <p:spPr bwMode="auto">
            <a:xfrm>
              <a:off x="930" y="1157"/>
              <a:ext cx="4830" cy="2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34822" name="Freeform 4"/>
            <p:cNvSpPr>
              <a:spLocks/>
            </p:cNvSpPr>
            <p:nvPr/>
          </p:nvSpPr>
          <p:spPr bwMode="auto">
            <a:xfrm>
              <a:off x="1066" y="3074"/>
              <a:ext cx="1438" cy="751"/>
            </a:xfrm>
            <a:custGeom>
              <a:avLst/>
              <a:gdLst>
                <a:gd name="T0" fmla="*/ 1388 w 1438"/>
                <a:gd name="T1" fmla="*/ 141 h 751"/>
                <a:gd name="T2" fmla="*/ 1281 w 1438"/>
                <a:gd name="T3" fmla="*/ 0 h 751"/>
                <a:gd name="T4" fmla="*/ 1354 w 1438"/>
                <a:gd name="T5" fmla="*/ 397 h 751"/>
                <a:gd name="T6" fmla="*/ 1359 w 1438"/>
                <a:gd name="T7" fmla="*/ 455 h 751"/>
                <a:gd name="T8" fmla="*/ 1351 w 1438"/>
                <a:gd name="T9" fmla="*/ 530 h 751"/>
                <a:gd name="T10" fmla="*/ 1303 w 1438"/>
                <a:gd name="T11" fmla="*/ 589 h 751"/>
                <a:gd name="T12" fmla="*/ 1107 w 1438"/>
                <a:gd name="T13" fmla="*/ 598 h 751"/>
                <a:gd name="T14" fmla="*/ 1095 w 1438"/>
                <a:gd name="T15" fmla="*/ 535 h 751"/>
                <a:gd name="T16" fmla="*/ 1065 w 1438"/>
                <a:gd name="T17" fmla="*/ 383 h 751"/>
                <a:gd name="T18" fmla="*/ 1029 w 1438"/>
                <a:gd name="T19" fmla="*/ 187 h 751"/>
                <a:gd name="T20" fmla="*/ 990 w 1438"/>
                <a:gd name="T21" fmla="*/ 0 h 751"/>
                <a:gd name="T22" fmla="*/ 1036 w 1438"/>
                <a:gd name="T23" fmla="*/ 586 h 751"/>
                <a:gd name="T24" fmla="*/ 477 w 1438"/>
                <a:gd name="T25" fmla="*/ 644 h 751"/>
                <a:gd name="T26" fmla="*/ 942 w 1438"/>
                <a:gd name="T27" fmla="*/ 651 h 751"/>
                <a:gd name="T28" fmla="*/ 879 w 1438"/>
                <a:gd name="T29" fmla="*/ 659 h 751"/>
                <a:gd name="T30" fmla="*/ 777 w 1438"/>
                <a:gd name="T31" fmla="*/ 666 h 751"/>
                <a:gd name="T32" fmla="*/ 654 w 1438"/>
                <a:gd name="T33" fmla="*/ 668 h 751"/>
                <a:gd name="T34" fmla="*/ 523 w 1438"/>
                <a:gd name="T35" fmla="*/ 671 h 751"/>
                <a:gd name="T36" fmla="*/ 399 w 1438"/>
                <a:gd name="T37" fmla="*/ 671 h 751"/>
                <a:gd name="T38" fmla="*/ 302 w 1438"/>
                <a:gd name="T39" fmla="*/ 668 h 751"/>
                <a:gd name="T40" fmla="*/ 247 w 1438"/>
                <a:gd name="T41" fmla="*/ 668 h 751"/>
                <a:gd name="T42" fmla="*/ 346 w 1438"/>
                <a:gd name="T43" fmla="*/ 644 h 751"/>
                <a:gd name="T44" fmla="*/ 438 w 1438"/>
                <a:gd name="T45" fmla="*/ 586 h 751"/>
                <a:gd name="T46" fmla="*/ 307 w 1438"/>
                <a:gd name="T47" fmla="*/ 586 h 751"/>
                <a:gd name="T48" fmla="*/ 295 w 1438"/>
                <a:gd name="T49" fmla="*/ 591 h 751"/>
                <a:gd name="T50" fmla="*/ 266 w 1438"/>
                <a:gd name="T51" fmla="*/ 601 h 751"/>
                <a:gd name="T52" fmla="*/ 222 w 1438"/>
                <a:gd name="T53" fmla="*/ 613 h 751"/>
                <a:gd name="T54" fmla="*/ 4 w 1438"/>
                <a:gd name="T55" fmla="*/ 681 h 751"/>
                <a:gd name="T56" fmla="*/ 0 w 1438"/>
                <a:gd name="T57" fmla="*/ 712 h 751"/>
                <a:gd name="T58" fmla="*/ 29 w 1438"/>
                <a:gd name="T59" fmla="*/ 751 h 751"/>
                <a:gd name="T60" fmla="*/ 937 w 1438"/>
                <a:gd name="T61" fmla="*/ 751 h 751"/>
                <a:gd name="T62" fmla="*/ 978 w 1438"/>
                <a:gd name="T63" fmla="*/ 743 h 751"/>
                <a:gd name="T64" fmla="*/ 1036 w 1438"/>
                <a:gd name="T65" fmla="*/ 726 h 751"/>
                <a:gd name="T66" fmla="*/ 1085 w 1438"/>
                <a:gd name="T67" fmla="*/ 693 h 751"/>
                <a:gd name="T68" fmla="*/ 1305 w 1438"/>
                <a:gd name="T69" fmla="*/ 668 h 751"/>
                <a:gd name="T70" fmla="*/ 1329 w 1438"/>
                <a:gd name="T71" fmla="*/ 668 h 751"/>
                <a:gd name="T72" fmla="*/ 1383 w 1438"/>
                <a:gd name="T73" fmla="*/ 651 h 751"/>
                <a:gd name="T74" fmla="*/ 1429 w 1438"/>
                <a:gd name="T75" fmla="*/ 598 h 751"/>
                <a:gd name="T76" fmla="*/ 1434 w 1438"/>
                <a:gd name="T77" fmla="*/ 492 h 75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438" h="751">
                  <a:moveTo>
                    <a:pt x="1434" y="492"/>
                  </a:moveTo>
                  <a:lnTo>
                    <a:pt x="1388" y="141"/>
                  </a:lnTo>
                  <a:lnTo>
                    <a:pt x="1351" y="12"/>
                  </a:lnTo>
                  <a:lnTo>
                    <a:pt x="1281" y="0"/>
                  </a:lnTo>
                  <a:lnTo>
                    <a:pt x="1351" y="388"/>
                  </a:lnTo>
                  <a:lnTo>
                    <a:pt x="1354" y="397"/>
                  </a:lnTo>
                  <a:lnTo>
                    <a:pt x="1356" y="421"/>
                  </a:lnTo>
                  <a:lnTo>
                    <a:pt x="1359" y="455"/>
                  </a:lnTo>
                  <a:lnTo>
                    <a:pt x="1359" y="492"/>
                  </a:lnTo>
                  <a:lnTo>
                    <a:pt x="1351" y="530"/>
                  </a:lnTo>
                  <a:lnTo>
                    <a:pt x="1332" y="564"/>
                  </a:lnTo>
                  <a:lnTo>
                    <a:pt x="1303" y="589"/>
                  </a:lnTo>
                  <a:lnTo>
                    <a:pt x="1259" y="598"/>
                  </a:lnTo>
                  <a:lnTo>
                    <a:pt x="1107" y="598"/>
                  </a:lnTo>
                  <a:lnTo>
                    <a:pt x="1104" y="581"/>
                  </a:lnTo>
                  <a:lnTo>
                    <a:pt x="1095" y="535"/>
                  </a:lnTo>
                  <a:lnTo>
                    <a:pt x="1082" y="467"/>
                  </a:lnTo>
                  <a:lnTo>
                    <a:pt x="1065" y="383"/>
                  </a:lnTo>
                  <a:lnTo>
                    <a:pt x="1048" y="288"/>
                  </a:lnTo>
                  <a:lnTo>
                    <a:pt x="1029" y="187"/>
                  </a:lnTo>
                  <a:lnTo>
                    <a:pt x="1010" y="90"/>
                  </a:lnTo>
                  <a:lnTo>
                    <a:pt x="990" y="0"/>
                  </a:lnTo>
                  <a:lnTo>
                    <a:pt x="930" y="12"/>
                  </a:lnTo>
                  <a:lnTo>
                    <a:pt x="1036" y="586"/>
                  </a:lnTo>
                  <a:lnTo>
                    <a:pt x="487" y="586"/>
                  </a:lnTo>
                  <a:lnTo>
                    <a:pt x="477" y="644"/>
                  </a:lnTo>
                  <a:lnTo>
                    <a:pt x="954" y="644"/>
                  </a:lnTo>
                  <a:lnTo>
                    <a:pt x="942" y="651"/>
                  </a:lnTo>
                  <a:lnTo>
                    <a:pt x="915" y="656"/>
                  </a:lnTo>
                  <a:lnTo>
                    <a:pt x="879" y="659"/>
                  </a:lnTo>
                  <a:lnTo>
                    <a:pt x="833" y="664"/>
                  </a:lnTo>
                  <a:lnTo>
                    <a:pt x="777" y="666"/>
                  </a:lnTo>
                  <a:lnTo>
                    <a:pt x="717" y="668"/>
                  </a:lnTo>
                  <a:lnTo>
                    <a:pt x="654" y="668"/>
                  </a:lnTo>
                  <a:lnTo>
                    <a:pt x="588" y="671"/>
                  </a:lnTo>
                  <a:lnTo>
                    <a:pt x="523" y="671"/>
                  </a:lnTo>
                  <a:lnTo>
                    <a:pt x="460" y="671"/>
                  </a:lnTo>
                  <a:lnTo>
                    <a:pt x="399" y="671"/>
                  </a:lnTo>
                  <a:lnTo>
                    <a:pt x="348" y="671"/>
                  </a:lnTo>
                  <a:lnTo>
                    <a:pt x="302" y="668"/>
                  </a:lnTo>
                  <a:lnTo>
                    <a:pt x="269" y="668"/>
                  </a:lnTo>
                  <a:lnTo>
                    <a:pt x="247" y="668"/>
                  </a:lnTo>
                  <a:lnTo>
                    <a:pt x="239" y="668"/>
                  </a:lnTo>
                  <a:lnTo>
                    <a:pt x="346" y="644"/>
                  </a:lnTo>
                  <a:lnTo>
                    <a:pt x="467" y="644"/>
                  </a:lnTo>
                  <a:lnTo>
                    <a:pt x="438" y="586"/>
                  </a:lnTo>
                  <a:lnTo>
                    <a:pt x="310" y="586"/>
                  </a:lnTo>
                  <a:lnTo>
                    <a:pt x="307" y="586"/>
                  </a:lnTo>
                  <a:lnTo>
                    <a:pt x="302" y="589"/>
                  </a:lnTo>
                  <a:lnTo>
                    <a:pt x="295" y="591"/>
                  </a:lnTo>
                  <a:lnTo>
                    <a:pt x="283" y="596"/>
                  </a:lnTo>
                  <a:lnTo>
                    <a:pt x="266" y="601"/>
                  </a:lnTo>
                  <a:lnTo>
                    <a:pt x="247" y="605"/>
                  </a:lnTo>
                  <a:lnTo>
                    <a:pt x="222" y="613"/>
                  </a:lnTo>
                  <a:lnTo>
                    <a:pt x="193" y="620"/>
                  </a:lnTo>
                  <a:lnTo>
                    <a:pt x="4" y="681"/>
                  </a:lnTo>
                  <a:lnTo>
                    <a:pt x="2" y="690"/>
                  </a:lnTo>
                  <a:lnTo>
                    <a:pt x="0" y="712"/>
                  </a:lnTo>
                  <a:lnTo>
                    <a:pt x="4" y="734"/>
                  </a:lnTo>
                  <a:lnTo>
                    <a:pt x="29" y="751"/>
                  </a:lnTo>
                  <a:lnTo>
                    <a:pt x="930" y="751"/>
                  </a:lnTo>
                  <a:lnTo>
                    <a:pt x="937" y="751"/>
                  </a:lnTo>
                  <a:lnTo>
                    <a:pt x="954" y="748"/>
                  </a:lnTo>
                  <a:lnTo>
                    <a:pt x="978" y="743"/>
                  </a:lnTo>
                  <a:lnTo>
                    <a:pt x="1007" y="736"/>
                  </a:lnTo>
                  <a:lnTo>
                    <a:pt x="1036" y="726"/>
                  </a:lnTo>
                  <a:lnTo>
                    <a:pt x="1063" y="712"/>
                  </a:lnTo>
                  <a:lnTo>
                    <a:pt x="1085" y="693"/>
                  </a:lnTo>
                  <a:lnTo>
                    <a:pt x="1095" y="668"/>
                  </a:lnTo>
                  <a:lnTo>
                    <a:pt x="1305" y="668"/>
                  </a:lnTo>
                  <a:lnTo>
                    <a:pt x="1313" y="668"/>
                  </a:lnTo>
                  <a:lnTo>
                    <a:pt x="1329" y="668"/>
                  </a:lnTo>
                  <a:lnTo>
                    <a:pt x="1356" y="661"/>
                  </a:lnTo>
                  <a:lnTo>
                    <a:pt x="1383" y="651"/>
                  </a:lnTo>
                  <a:lnTo>
                    <a:pt x="1409" y="630"/>
                  </a:lnTo>
                  <a:lnTo>
                    <a:pt x="1429" y="598"/>
                  </a:lnTo>
                  <a:lnTo>
                    <a:pt x="1438" y="555"/>
                  </a:lnTo>
                  <a:lnTo>
                    <a:pt x="1434" y="492"/>
                  </a:lnTo>
                  <a:close/>
                </a:path>
              </a:pathLst>
            </a:custGeom>
            <a:solidFill>
              <a:srgbClr val="00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34823" name="Freeform 5"/>
            <p:cNvSpPr>
              <a:spLocks/>
            </p:cNvSpPr>
            <p:nvPr/>
          </p:nvSpPr>
          <p:spPr bwMode="auto">
            <a:xfrm>
              <a:off x="1504" y="3660"/>
              <a:ext cx="49" cy="58"/>
            </a:xfrm>
            <a:custGeom>
              <a:avLst/>
              <a:gdLst>
                <a:gd name="T0" fmla="*/ 39 w 49"/>
                <a:gd name="T1" fmla="*/ 58 h 58"/>
                <a:gd name="T2" fmla="*/ 49 w 49"/>
                <a:gd name="T3" fmla="*/ 0 h 58"/>
                <a:gd name="T4" fmla="*/ 0 w 49"/>
                <a:gd name="T5" fmla="*/ 0 h 58"/>
                <a:gd name="T6" fmla="*/ 29 w 49"/>
                <a:gd name="T7" fmla="*/ 58 h 58"/>
                <a:gd name="T8" fmla="*/ 39 w 49"/>
                <a:gd name="T9" fmla="*/ 58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" h="58">
                  <a:moveTo>
                    <a:pt x="39" y="58"/>
                  </a:moveTo>
                  <a:lnTo>
                    <a:pt x="49" y="0"/>
                  </a:lnTo>
                  <a:lnTo>
                    <a:pt x="0" y="0"/>
                  </a:lnTo>
                  <a:lnTo>
                    <a:pt x="29" y="58"/>
                  </a:lnTo>
                  <a:lnTo>
                    <a:pt x="39" y="58"/>
                  </a:lnTo>
                  <a:close/>
                </a:path>
              </a:pathLst>
            </a:custGeom>
            <a:solidFill>
              <a:srgbClr val="00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34824" name="Freeform 6"/>
            <p:cNvSpPr>
              <a:spLocks/>
            </p:cNvSpPr>
            <p:nvPr/>
          </p:nvSpPr>
          <p:spPr bwMode="auto">
            <a:xfrm>
              <a:off x="4302" y="3074"/>
              <a:ext cx="1441" cy="751"/>
            </a:xfrm>
            <a:custGeom>
              <a:avLst/>
              <a:gdLst>
                <a:gd name="T0" fmla="*/ 53 w 1441"/>
                <a:gd name="T1" fmla="*/ 141 h 751"/>
                <a:gd name="T2" fmla="*/ 157 w 1441"/>
                <a:gd name="T3" fmla="*/ 0 h 751"/>
                <a:gd name="T4" fmla="*/ 85 w 1441"/>
                <a:gd name="T5" fmla="*/ 397 h 751"/>
                <a:gd name="T6" fmla="*/ 80 w 1441"/>
                <a:gd name="T7" fmla="*/ 455 h 751"/>
                <a:gd name="T8" fmla="*/ 89 w 1441"/>
                <a:gd name="T9" fmla="*/ 530 h 751"/>
                <a:gd name="T10" fmla="*/ 138 w 1441"/>
                <a:gd name="T11" fmla="*/ 589 h 751"/>
                <a:gd name="T12" fmla="*/ 334 w 1441"/>
                <a:gd name="T13" fmla="*/ 598 h 751"/>
                <a:gd name="T14" fmla="*/ 346 w 1441"/>
                <a:gd name="T15" fmla="*/ 535 h 751"/>
                <a:gd name="T16" fmla="*/ 375 w 1441"/>
                <a:gd name="T17" fmla="*/ 383 h 751"/>
                <a:gd name="T18" fmla="*/ 412 w 1441"/>
                <a:gd name="T19" fmla="*/ 187 h 751"/>
                <a:gd name="T20" fmla="*/ 450 w 1441"/>
                <a:gd name="T21" fmla="*/ 0 h 751"/>
                <a:gd name="T22" fmla="*/ 404 w 1441"/>
                <a:gd name="T23" fmla="*/ 586 h 751"/>
                <a:gd name="T24" fmla="*/ 964 w 1441"/>
                <a:gd name="T25" fmla="*/ 644 h 751"/>
                <a:gd name="T26" fmla="*/ 499 w 1441"/>
                <a:gd name="T27" fmla="*/ 651 h 751"/>
                <a:gd name="T28" fmla="*/ 562 w 1441"/>
                <a:gd name="T29" fmla="*/ 659 h 751"/>
                <a:gd name="T30" fmla="*/ 661 w 1441"/>
                <a:gd name="T31" fmla="*/ 666 h 751"/>
                <a:gd name="T32" fmla="*/ 787 w 1441"/>
                <a:gd name="T33" fmla="*/ 668 h 751"/>
                <a:gd name="T34" fmla="*/ 918 w 1441"/>
                <a:gd name="T35" fmla="*/ 671 h 751"/>
                <a:gd name="T36" fmla="*/ 1039 w 1441"/>
                <a:gd name="T37" fmla="*/ 671 h 751"/>
                <a:gd name="T38" fmla="*/ 1138 w 1441"/>
                <a:gd name="T39" fmla="*/ 668 h 751"/>
                <a:gd name="T40" fmla="*/ 1194 w 1441"/>
                <a:gd name="T41" fmla="*/ 668 h 751"/>
                <a:gd name="T42" fmla="*/ 1095 w 1441"/>
                <a:gd name="T43" fmla="*/ 644 h 751"/>
                <a:gd name="T44" fmla="*/ 1003 w 1441"/>
                <a:gd name="T45" fmla="*/ 586 h 751"/>
                <a:gd name="T46" fmla="*/ 1133 w 1441"/>
                <a:gd name="T47" fmla="*/ 586 h 751"/>
                <a:gd name="T48" fmla="*/ 1146 w 1441"/>
                <a:gd name="T49" fmla="*/ 591 h 751"/>
                <a:gd name="T50" fmla="*/ 1175 w 1441"/>
                <a:gd name="T51" fmla="*/ 601 h 751"/>
                <a:gd name="T52" fmla="*/ 1218 w 1441"/>
                <a:gd name="T53" fmla="*/ 613 h 751"/>
                <a:gd name="T54" fmla="*/ 1434 w 1441"/>
                <a:gd name="T55" fmla="*/ 681 h 751"/>
                <a:gd name="T56" fmla="*/ 1441 w 1441"/>
                <a:gd name="T57" fmla="*/ 712 h 751"/>
                <a:gd name="T58" fmla="*/ 1412 w 1441"/>
                <a:gd name="T59" fmla="*/ 751 h 751"/>
                <a:gd name="T60" fmla="*/ 501 w 1441"/>
                <a:gd name="T61" fmla="*/ 751 h 751"/>
                <a:gd name="T62" fmla="*/ 460 w 1441"/>
                <a:gd name="T63" fmla="*/ 743 h 751"/>
                <a:gd name="T64" fmla="*/ 402 w 1441"/>
                <a:gd name="T65" fmla="*/ 726 h 751"/>
                <a:gd name="T66" fmla="*/ 356 w 1441"/>
                <a:gd name="T67" fmla="*/ 693 h 751"/>
                <a:gd name="T68" fmla="*/ 135 w 1441"/>
                <a:gd name="T69" fmla="*/ 668 h 751"/>
                <a:gd name="T70" fmla="*/ 111 w 1441"/>
                <a:gd name="T71" fmla="*/ 668 h 751"/>
                <a:gd name="T72" fmla="*/ 58 w 1441"/>
                <a:gd name="T73" fmla="*/ 651 h 751"/>
                <a:gd name="T74" fmla="*/ 12 w 1441"/>
                <a:gd name="T75" fmla="*/ 598 h 751"/>
                <a:gd name="T76" fmla="*/ 5 w 1441"/>
                <a:gd name="T77" fmla="*/ 492 h 75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441" h="751">
                  <a:moveTo>
                    <a:pt x="5" y="492"/>
                  </a:moveTo>
                  <a:lnTo>
                    <a:pt x="53" y="141"/>
                  </a:lnTo>
                  <a:lnTo>
                    <a:pt x="87" y="12"/>
                  </a:lnTo>
                  <a:lnTo>
                    <a:pt x="157" y="0"/>
                  </a:lnTo>
                  <a:lnTo>
                    <a:pt x="87" y="388"/>
                  </a:lnTo>
                  <a:lnTo>
                    <a:pt x="85" y="397"/>
                  </a:lnTo>
                  <a:lnTo>
                    <a:pt x="82" y="421"/>
                  </a:lnTo>
                  <a:lnTo>
                    <a:pt x="80" y="455"/>
                  </a:lnTo>
                  <a:lnTo>
                    <a:pt x="82" y="492"/>
                  </a:lnTo>
                  <a:lnTo>
                    <a:pt x="89" y="530"/>
                  </a:lnTo>
                  <a:lnTo>
                    <a:pt x="106" y="564"/>
                  </a:lnTo>
                  <a:lnTo>
                    <a:pt x="138" y="589"/>
                  </a:lnTo>
                  <a:lnTo>
                    <a:pt x="181" y="598"/>
                  </a:lnTo>
                  <a:lnTo>
                    <a:pt x="334" y="598"/>
                  </a:lnTo>
                  <a:lnTo>
                    <a:pt x="336" y="581"/>
                  </a:lnTo>
                  <a:lnTo>
                    <a:pt x="346" y="535"/>
                  </a:lnTo>
                  <a:lnTo>
                    <a:pt x="358" y="467"/>
                  </a:lnTo>
                  <a:lnTo>
                    <a:pt x="375" y="383"/>
                  </a:lnTo>
                  <a:lnTo>
                    <a:pt x="392" y="288"/>
                  </a:lnTo>
                  <a:lnTo>
                    <a:pt x="412" y="187"/>
                  </a:lnTo>
                  <a:lnTo>
                    <a:pt x="431" y="90"/>
                  </a:lnTo>
                  <a:lnTo>
                    <a:pt x="450" y="0"/>
                  </a:lnTo>
                  <a:lnTo>
                    <a:pt x="508" y="12"/>
                  </a:lnTo>
                  <a:lnTo>
                    <a:pt x="404" y="586"/>
                  </a:lnTo>
                  <a:lnTo>
                    <a:pt x="952" y="586"/>
                  </a:lnTo>
                  <a:lnTo>
                    <a:pt x="964" y="644"/>
                  </a:lnTo>
                  <a:lnTo>
                    <a:pt x="487" y="644"/>
                  </a:lnTo>
                  <a:lnTo>
                    <a:pt x="499" y="651"/>
                  </a:lnTo>
                  <a:lnTo>
                    <a:pt x="523" y="656"/>
                  </a:lnTo>
                  <a:lnTo>
                    <a:pt x="562" y="659"/>
                  </a:lnTo>
                  <a:lnTo>
                    <a:pt x="608" y="664"/>
                  </a:lnTo>
                  <a:lnTo>
                    <a:pt x="661" y="666"/>
                  </a:lnTo>
                  <a:lnTo>
                    <a:pt x="722" y="668"/>
                  </a:lnTo>
                  <a:lnTo>
                    <a:pt x="787" y="668"/>
                  </a:lnTo>
                  <a:lnTo>
                    <a:pt x="852" y="671"/>
                  </a:lnTo>
                  <a:lnTo>
                    <a:pt x="918" y="671"/>
                  </a:lnTo>
                  <a:lnTo>
                    <a:pt x="981" y="671"/>
                  </a:lnTo>
                  <a:lnTo>
                    <a:pt x="1039" y="671"/>
                  </a:lnTo>
                  <a:lnTo>
                    <a:pt x="1092" y="671"/>
                  </a:lnTo>
                  <a:lnTo>
                    <a:pt x="1138" y="668"/>
                  </a:lnTo>
                  <a:lnTo>
                    <a:pt x="1172" y="668"/>
                  </a:lnTo>
                  <a:lnTo>
                    <a:pt x="1194" y="668"/>
                  </a:lnTo>
                  <a:lnTo>
                    <a:pt x="1201" y="668"/>
                  </a:lnTo>
                  <a:lnTo>
                    <a:pt x="1095" y="644"/>
                  </a:lnTo>
                  <a:lnTo>
                    <a:pt x="971" y="644"/>
                  </a:lnTo>
                  <a:lnTo>
                    <a:pt x="1003" y="586"/>
                  </a:lnTo>
                  <a:lnTo>
                    <a:pt x="1131" y="586"/>
                  </a:lnTo>
                  <a:lnTo>
                    <a:pt x="1133" y="586"/>
                  </a:lnTo>
                  <a:lnTo>
                    <a:pt x="1138" y="589"/>
                  </a:lnTo>
                  <a:lnTo>
                    <a:pt x="1146" y="591"/>
                  </a:lnTo>
                  <a:lnTo>
                    <a:pt x="1158" y="596"/>
                  </a:lnTo>
                  <a:lnTo>
                    <a:pt x="1175" y="601"/>
                  </a:lnTo>
                  <a:lnTo>
                    <a:pt x="1194" y="605"/>
                  </a:lnTo>
                  <a:lnTo>
                    <a:pt x="1218" y="613"/>
                  </a:lnTo>
                  <a:lnTo>
                    <a:pt x="1247" y="620"/>
                  </a:lnTo>
                  <a:lnTo>
                    <a:pt x="1434" y="681"/>
                  </a:lnTo>
                  <a:lnTo>
                    <a:pt x="1436" y="690"/>
                  </a:lnTo>
                  <a:lnTo>
                    <a:pt x="1441" y="712"/>
                  </a:lnTo>
                  <a:lnTo>
                    <a:pt x="1434" y="734"/>
                  </a:lnTo>
                  <a:lnTo>
                    <a:pt x="1412" y="751"/>
                  </a:lnTo>
                  <a:lnTo>
                    <a:pt x="508" y="751"/>
                  </a:lnTo>
                  <a:lnTo>
                    <a:pt x="501" y="751"/>
                  </a:lnTo>
                  <a:lnTo>
                    <a:pt x="484" y="748"/>
                  </a:lnTo>
                  <a:lnTo>
                    <a:pt x="460" y="743"/>
                  </a:lnTo>
                  <a:lnTo>
                    <a:pt x="431" y="736"/>
                  </a:lnTo>
                  <a:lnTo>
                    <a:pt x="402" y="726"/>
                  </a:lnTo>
                  <a:lnTo>
                    <a:pt x="375" y="712"/>
                  </a:lnTo>
                  <a:lnTo>
                    <a:pt x="356" y="693"/>
                  </a:lnTo>
                  <a:lnTo>
                    <a:pt x="346" y="668"/>
                  </a:lnTo>
                  <a:lnTo>
                    <a:pt x="135" y="668"/>
                  </a:lnTo>
                  <a:lnTo>
                    <a:pt x="128" y="668"/>
                  </a:lnTo>
                  <a:lnTo>
                    <a:pt x="111" y="668"/>
                  </a:lnTo>
                  <a:lnTo>
                    <a:pt x="85" y="661"/>
                  </a:lnTo>
                  <a:lnTo>
                    <a:pt x="58" y="651"/>
                  </a:lnTo>
                  <a:lnTo>
                    <a:pt x="31" y="630"/>
                  </a:lnTo>
                  <a:lnTo>
                    <a:pt x="12" y="598"/>
                  </a:lnTo>
                  <a:lnTo>
                    <a:pt x="0" y="555"/>
                  </a:lnTo>
                  <a:lnTo>
                    <a:pt x="5" y="492"/>
                  </a:lnTo>
                  <a:close/>
                </a:path>
              </a:pathLst>
            </a:custGeom>
            <a:solidFill>
              <a:srgbClr val="00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34825" name="Freeform 7"/>
            <p:cNvSpPr>
              <a:spLocks/>
            </p:cNvSpPr>
            <p:nvPr/>
          </p:nvSpPr>
          <p:spPr bwMode="auto">
            <a:xfrm>
              <a:off x="5254" y="3660"/>
              <a:ext cx="51" cy="58"/>
            </a:xfrm>
            <a:custGeom>
              <a:avLst/>
              <a:gdLst>
                <a:gd name="T0" fmla="*/ 12 w 51"/>
                <a:gd name="T1" fmla="*/ 58 h 58"/>
                <a:gd name="T2" fmla="*/ 0 w 51"/>
                <a:gd name="T3" fmla="*/ 0 h 58"/>
                <a:gd name="T4" fmla="*/ 51 w 51"/>
                <a:gd name="T5" fmla="*/ 0 h 58"/>
                <a:gd name="T6" fmla="*/ 19 w 51"/>
                <a:gd name="T7" fmla="*/ 58 h 58"/>
                <a:gd name="T8" fmla="*/ 12 w 51"/>
                <a:gd name="T9" fmla="*/ 58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58">
                  <a:moveTo>
                    <a:pt x="12" y="58"/>
                  </a:moveTo>
                  <a:lnTo>
                    <a:pt x="0" y="0"/>
                  </a:lnTo>
                  <a:lnTo>
                    <a:pt x="51" y="0"/>
                  </a:lnTo>
                  <a:lnTo>
                    <a:pt x="19" y="58"/>
                  </a:lnTo>
                  <a:lnTo>
                    <a:pt x="12" y="58"/>
                  </a:lnTo>
                  <a:close/>
                </a:path>
              </a:pathLst>
            </a:custGeom>
            <a:solidFill>
              <a:srgbClr val="00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34826" name="Freeform 8"/>
            <p:cNvSpPr>
              <a:spLocks/>
            </p:cNvSpPr>
            <p:nvPr/>
          </p:nvSpPr>
          <p:spPr bwMode="auto">
            <a:xfrm>
              <a:off x="942" y="1312"/>
              <a:ext cx="2168" cy="2539"/>
            </a:xfrm>
            <a:custGeom>
              <a:avLst/>
              <a:gdLst>
                <a:gd name="T0" fmla="*/ 1952 w 2168"/>
                <a:gd name="T1" fmla="*/ 2539 h 2539"/>
                <a:gd name="T2" fmla="*/ 1744 w 2168"/>
                <a:gd name="T3" fmla="*/ 2520 h 2539"/>
                <a:gd name="T4" fmla="*/ 1691 w 2168"/>
                <a:gd name="T5" fmla="*/ 2392 h 2539"/>
                <a:gd name="T6" fmla="*/ 1664 w 2168"/>
                <a:gd name="T7" fmla="*/ 2321 h 2539"/>
                <a:gd name="T8" fmla="*/ 1592 w 2168"/>
                <a:gd name="T9" fmla="*/ 1997 h 2539"/>
                <a:gd name="T10" fmla="*/ 1490 w 2168"/>
                <a:gd name="T11" fmla="*/ 1859 h 2539"/>
                <a:gd name="T12" fmla="*/ 1335 w 2168"/>
                <a:gd name="T13" fmla="*/ 1779 h 2539"/>
                <a:gd name="T14" fmla="*/ 1020 w 2168"/>
                <a:gd name="T15" fmla="*/ 1842 h 2539"/>
                <a:gd name="T16" fmla="*/ 872 w 2168"/>
                <a:gd name="T17" fmla="*/ 1859 h 2539"/>
                <a:gd name="T18" fmla="*/ 688 w 2168"/>
                <a:gd name="T19" fmla="*/ 1847 h 2539"/>
                <a:gd name="T20" fmla="*/ 509 w 2168"/>
                <a:gd name="T21" fmla="*/ 1811 h 2539"/>
                <a:gd name="T22" fmla="*/ 332 w 2168"/>
                <a:gd name="T23" fmla="*/ 1699 h 2539"/>
                <a:gd name="T24" fmla="*/ 252 w 2168"/>
                <a:gd name="T25" fmla="*/ 1460 h 2539"/>
                <a:gd name="T26" fmla="*/ 218 w 2168"/>
                <a:gd name="T27" fmla="*/ 1356 h 2539"/>
                <a:gd name="T28" fmla="*/ 187 w 2168"/>
                <a:gd name="T29" fmla="*/ 1242 h 2539"/>
                <a:gd name="T30" fmla="*/ 29 w 2168"/>
                <a:gd name="T31" fmla="*/ 884 h 2539"/>
                <a:gd name="T32" fmla="*/ 36 w 2168"/>
                <a:gd name="T33" fmla="*/ 731 h 2539"/>
                <a:gd name="T34" fmla="*/ 170 w 2168"/>
                <a:gd name="T35" fmla="*/ 712 h 2539"/>
                <a:gd name="T36" fmla="*/ 269 w 2168"/>
                <a:gd name="T37" fmla="*/ 595 h 2539"/>
                <a:gd name="T38" fmla="*/ 443 w 2168"/>
                <a:gd name="T39" fmla="*/ 460 h 2539"/>
                <a:gd name="T40" fmla="*/ 489 w 2168"/>
                <a:gd name="T41" fmla="*/ 428 h 2539"/>
                <a:gd name="T42" fmla="*/ 434 w 2168"/>
                <a:gd name="T43" fmla="*/ 351 h 2539"/>
                <a:gd name="T44" fmla="*/ 393 w 2168"/>
                <a:gd name="T45" fmla="*/ 174 h 2539"/>
                <a:gd name="T46" fmla="*/ 518 w 2168"/>
                <a:gd name="T47" fmla="*/ 19 h 2539"/>
                <a:gd name="T48" fmla="*/ 715 w 2168"/>
                <a:gd name="T49" fmla="*/ 14 h 2539"/>
                <a:gd name="T50" fmla="*/ 824 w 2168"/>
                <a:gd name="T51" fmla="*/ 126 h 2539"/>
                <a:gd name="T52" fmla="*/ 804 w 2168"/>
                <a:gd name="T53" fmla="*/ 259 h 2539"/>
                <a:gd name="T54" fmla="*/ 802 w 2168"/>
                <a:gd name="T55" fmla="*/ 339 h 2539"/>
                <a:gd name="T56" fmla="*/ 792 w 2168"/>
                <a:gd name="T57" fmla="*/ 428 h 2539"/>
                <a:gd name="T58" fmla="*/ 746 w 2168"/>
                <a:gd name="T59" fmla="*/ 438 h 2539"/>
                <a:gd name="T60" fmla="*/ 722 w 2168"/>
                <a:gd name="T61" fmla="*/ 457 h 2539"/>
                <a:gd name="T62" fmla="*/ 761 w 2168"/>
                <a:gd name="T63" fmla="*/ 479 h 2539"/>
                <a:gd name="T64" fmla="*/ 795 w 2168"/>
                <a:gd name="T65" fmla="*/ 489 h 2539"/>
                <a:gd name="T66" fmla="*/ 928 w 2168"/>
                <a:gd name="T67" fmla="*/ 571 h 2539"/>
                <a:gd name="T68" fmla="*/ 1008 w 2168"/>
                <a:gd name="T69" fmla="*/ 687 h 2539"/>
                <a:gd name="T70" fmla="*/ 1071 w 2168"/>
                <a:gd name="T71" fmla="*/ 760 h 2539"/>
                <a:gd name="T72" fmla="*/ 1124 w 2168"/>
                <a:gd name="T73" fmla="*/ 806 h 2539"/>
                <a:gd name="T74" fmla="*/ 1274 w 2168"/>
                <a:gd name="T75" fmla="*/ 750 h 2539"/>
                <a:gd name="T76" fmla="*/ 1311 w 2168"/>
                <a:gd name="T77" fmla="*/ 697 h 2539"/>
                <a:gd name="T78" fmla="*/ 1325 w 2168"/>
                <a:gd name="T79" fmla="*/ 736 h 2539"/>
                <a:gd name="T80" fmla="*/ 1357 w 2168"/>
                <a:gd name="T81" fmla="*/ 799 h 2539"/>
                <a:gd name="T82" fmla="*/ 1313 w 2168"/>
                <a:gd name="T83" fmla="*/ 825 h 2539"/>
                <a:gd name="T84" fmla="*/ 1320 w 2168"/>
                <a:gd name="T85" fmla="*/ 854 h 2539"/>
                <a:gd name="T86" fmla="*/ 1805 w 2168"/>
                <a:gd name="T87" fmla="*/ 806 h 2539"/>
                <a:gd name="T88" fmla="*/ 1885 w 2168"/>
                <a:gd name="T89" fmla="*/ 903 h 2539"/>
                <a:gd name="T90" fmla="*/ 1858 w 2168"/>
                <a:gd name="T91" fmla="*/ 1007 h 2539"/>
                <a:gd name="T92" fmla="*/ 1756 w 2168"/>
                <a:gd name="T93" fmla="*/ 1007 h 2539"/>
                <a:gd name="T94" fmla="*/ 1669 w 2168"/>
                <a:gd name="T95" fmla="*/ 1038 h 2539"/>
                <a:gd name="T96" fmla="*/ 1480 w 2168"/>
                <a:gd name="T97" fmla="*/ 1080 h 2539"/>
                <a:gd name="T98" fmla="*/ 1051 w 2168"/>
                <a:gd name="T99" fmla="*/ 1094 h 2539"/>
                <a:gd name="T100" fmla="*/ 1172 w 2168"/>
                <a:gd name="T101" fmla="*/ 1227 h 2539"/>
                <a:gd name="T102" fmla="*/ 1265 w 2168"/>
                <a:gd name="T103" fmla="*/ 1295 h 2539"/>
                <a:gd name="T104" fmla="*/ 1371 w 2168"/>
                <a:gd name="T105" fmla="*/ 1305 h 2539"/>
                <a:gd name="T106" fmla="*/ 1533 w 2168"/>
                <a:gd name="T107" fmla="*/ 1319 h 2539"/>
                <a:gd name="T108" fmla="*/ 1686 w 2168"/>
                <a:gd name="T109" fmla="*/ 1339 h 2539"/>
                <a:gd name="T110" fmla="*/ 1788 w 2168"/>
                <a:gd name="T111" fmla="*/ 1373 h 2539"/>
                <a:gd name="T112" fmla="*/ 1960 w 2168"/>
                <a:gd name="T113" fmla="*/ 1569 h 2539"/>
                <a:gd name="T114" fmla="*/ 2168 w 2168"/>
                <a:gd name="T115" fmla="*/ 1832 h 253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168" h="2539">
                  <a:moveTo>
                    <a:pt x="2074" y="2534"/>
                  </a:moveTo>
                  <a:lnTo>
                    <a:pt x="2045" y="2537"/>
                  </a:lnTo>
                  <a:lnTo>
                    <a:pt x="2003" y="2539"/>
                  </a:lnTo>
                  <a:lnTo>
                    <a:pt x="1952" y="2539"/>
                  </a:lnTo>
                  <a:lnTo>
                    <a:pt x="1897" y="2537"/>
                  </a:lnTo>
                  <a:lnTo>
                    <a:pt x="1841" y="2532"/>
                  </a:lnTo>
                  <a:lnTo>
                    <a:pt x="1788" y="2527"/>
                  </a:lnTo>
                  <a:lnTo>
                    <a:pt x="1744" y="2520"/>
                  </a:lnTo>
                  <a:lnTo>
                    <a:pt x="1710" y="2513"/>
                  </a:lnTo>
                  <a:lnTo>
                    <a:pt x="1679" y="2481"/>
                  </a:lnTo>
                  <a:lnTo>
                    <a:pt x="1679" y="2433"/>
                  </a:lnTo>
                  <a:lnTo>
                    <a:pt x="1691" y="2392"/>
                  </a:lnTo>
                  <a:lnTo>
                    <a:pt x="1698" y="2372"/>
                  </a:lnTo>
                  <a:lnTo>
                    <a:pt x="1696" y="2365"/>
                  </a:lnTo>
                  <a:lnTo>
                    <a:pt x="1686" y="2348"/>
                  </a:lnTo>
                  <a:lnTo>
                    <a:pt x="1664" y="2321"/>
                  </a:lnTo>
                  <a:lnTo>
                    <a:pt x="1628" y="2290"/>
                  </a:lnTo>
                  <a:lnTo>
                    <a:pt x="1599" y="2220"/>
                  </a:lnTo>
                  <a:lnTo>
                    <a:pt x="1592" y="2108"/>
                  </a:lnTo>
                  <a:lnTo>
                    <a:pt x="1592" y="1997"/>
                  </a:lnTo>
                  <a:lnTo>
                    <a:pt x="1582" y="1927"/>
                  </a:lnTo>
                  <a:lnTo>
                    <a:pt x="1565" y="1908"/>
                  </a:lnTo>
                  <a:lnTo>
                    <a:pt x="1531" y="1883"/>
                  </a:lnTo>
                  <a:lnTo>
                    <a:pt x="1490" y="1859"/>
                  </a:lnTo>
                  <a:lnTo>
                    <a:pt x="1444" y="1832"/>
                  </a:lnTo>
                  <a:lnTo>
                    <a:pt x="1400" y="1811"/>
                  </a:lnTo>
                  <a:lnTo>
                    <a:pt x="1361" y="1791"/>
                  </a:lnTo>
                  <a:lnTo>
                    <a:pt x="1335" y="1779"/>
                  </a:lnTo>
                  <a:lnTo>
                    <a:pt x="1325" y="1774"/>
                  </a:lnTo>
                  <a:lnTo>
                    <a:pt x="1066" y="1820"/>
                  </a:lnTo>
                  <a:lnTo>
                    <a:pt x="1047" y="1832"/>
                  </a:lnTo>
                  <a:lnTo>
                    <a:pt x="1020" y="1842"/>
                  </a:lnTo>
                  <a:lnTo>
                    <a:pt x="988" y="1849"/>
                  </a:lnTo>
                  <a:lnTo>
                    <a:pt x="952" y="1854"/>
                  </a:lnTo>
                  <a:lnTo>
                    <a:pt x="913" y="1857"/>
                  </a:lnTo>
                  <a:lnTo>
                    <a:pt x="872" y="1859"/>
                  </a:lnTo>
                  <a:lnTo>
                    <a:pt x="829" y="1859"/>
                  </a:lnTo>
                  <a:lnTo>
                    <a:pt x="783" y="1857"/>
                  </a:lnTo>
                  <a:lnTo>
                    <a:pt x="734" y="1852"/>
                  </a:lnTo>
                  <a:lnTo>
                    <a:pt x="688" y="1847"/>
                  </a:lnTo>
                  <a:lnTo>
                    <a:pt x="640" y="1840"/>
                  </a:lnTo>
                  <a:lnTo>
                    <a:pt x="594" y="1830"/>
                  </a:lnTo>
                  <a:lnTo>
                    <a:pt x="550" y="1823"/>
                  </a:lnTo>
                  <a:lnTo>
                    <a:pt x="509" y="1811"/>
                  </a:lnTo>
                  <a:lnTo>
                    <a:pt x="470" y="1799"/>
                  </a:lnTo>
                  <a:lnTo>
                    <a:pt x="434" y="1786"/>
                  </a:lnTo>
                  <a:lnTo>
                    <a:pt x="376" y="1750"/>
                  </a:lnTo>
                  <a:lnTo>
                    <a:pt x="332" y="1699"/>
                  </a:lnTo>
                  <a:lnTo>
                    <a:pt x="298" y="1636"/>
                  </a:lnTo>
                  <a:lnTo>
                    <a:pt x="276" y="1573"/>
                  </a:lnTo>
                  <a:lnTo>
                    <a:pt x="259" y="1510"/>
                  </a:lnTo>
                  <a:lnTo>
                    <a:pt x="252" y="1460"/>
                  </a:lnTo>
                  <a:lnTo>
                    <a:pt x="247" y="1423"/>
                  </a:lnTo>
                  <a:lnTo>
                    <a:pt x="247" y="1411"/>
                  </a:lnTo>
                  <a:lnTo>
                    <a:pt x="223" y="1387"/>
                  </a:lnTo>
                  <a:lnTo>
                    <a:pt x="218" y="1356"/>
                  </a:lnTo>
                  <a:lnTo>
                    <a:pt x="221" y="1329"/>
                  </a:lnTo>
                  <a:lnTo>
                    <a:pt x="223" y="1317"/>
                  </a:lnTo>
                  <a:lnTo>
                    <a:pt x="213" y="1295"/>
                  </a:lnTo>
                  <a:lnTo>
                    <a:pt x="187" y="1242"/>
                  </a:lnTo>
                  <a:lnTo>
                    <a:pt x="150" y="1162"/>
                  </a:lnTo>
                  <a:lnTo>
                    <a:pt x="107" y="1067"/>
                  </a:lnTo>
                  <a:lnTo>
                    <a:pt x="66" y="973"/>
                  </a:lnTo>
                  <a:lnTo>
                    <a:pt x="29" y="884"/>
                  </a:lnTo>
                  <a:lnTo>
                    <a:pt x="7" y="813"/>
                  </a:lnTo>
                  <a:lnTo>
                    <a:pt x="0" y="770"/>
                  </a:lnTo>
                  <a:lnTo>
                    <a:pt x="12" y="748"/>
                  </a:lnTo>
                  <a:lnTo>
                    <a:pt x="36" y="731"/>
                  </a:lnTo>
                  <a:lnTo>
                    <a:pt x="68" y="721"/>
                  </a:lnTo>
                  <a:lnTo>
                    <a:pt x="104" y="714"/>
                  </a:lnTo>
                  <a:lnTo>
                    <a:pt x="138" y="712"/>
                  </a:lnTo>
                  <a:lnTo>
                    <a:pt x="170" y="712"/>
                  </a:lnTo>
                  <a:lnTo>
                    <a:pt x="191" y="712"/>
                  </a:lnTo>
                  <a:lnTo>
                    <a:pt x="199" y="712"/>
                  </a:lnTo>
                  <a:lnTo>
                    <a:pt x="228" y="649"/>
                  </a:lnTo>
                  <a:lnTo>
                    <a:pt x="269" y="595"/>
                  </a:lnTo>
                  <a:lnTo>
                    <a:pt x="315" y="549"/>
                  </a:lnTo>
                  <a:lnTo>
                    <a:pt x="361" y="511"/>
                  </a:lnTo>
                  <a:lnTo>
                    <a:pt x="407" y="482"/>
                  </a:lnTo>
                  <a:lnTo>
                    <a:pt x="443" y="460"/>
                  </a:lnTo>
                  <a:lnTo>
                    <a:pt x="470" y="448"/>
                  </a:lnTo>
                  <a:lnTo>
                    <a:pt x="480" y="443"/>
                  </a:lnTo>
                  <a:lnTo>
                    <a:pt x="485" y="438"/>
                  </a:lnTo>
                  <a:lnTo>
                    <a:pt x="489" y="428"/>
                  </a:lnTo>
                  <a:lnTo>
                    <a:pt x="489" y="414"/>
                  </a:lnTo>
                  <a:lnTo>
                    <a:pt x="470" y="395"/>
                  </a:lnTo>
                  <a:lnTo>
                    <a:pt x="453" y="380"/>
                  </a:lnTo>
                  <a:lnTo>
                    <a:pt x="434" y="351"/>
                  </a:lnTo>
                  <a:lnTo>
                    <a:pt x="414" y="315"/>
                  </a:lnTo>
                  <a:lnTo>
                    <a:pt x="400" y="271"/>
                  </a:lnTo>
                  <a:lnTo>
                    <a:pt x="393" y="225"/>
                  </a:lnTo>
                  <a:lnTo>
                    <a:pt x="393" y="174"/>
                  </a:lnTo>
                  <a:lnTo>
                    <a:pt x="407" y="126"/>
                  </a:lnTo>
                  <a:lnTo>
                    <a:pt x="434" y="80"/>
                  </a:lnTo>
                  <a:lnTo>
                    <a:pt x="472" y="44"/>
                  </a:lnTo>
                  <a:lnTo>
                    <a:pt x="518" y="19"/>
                  </a:lnTo>
                  <a:lnTo>
                    <a:pt x="567" y="5"/>
                  </a:lnTo>
                  <a:lnTo>
                    <a:pt x="618" y="0"/>
                  </a:lnTo>
                  <a:lnTo>
                    <a:pt x="669" y="5"/>
                  </a:lnTo>
                  <a:lnTo>
                    <a:pt x="715" y="14"/>
                  </a:lnTo>
                  <a:lnTo>
                    <a:pt x="753" y="27"/>
                  </a:lnTo>
                  <a:lnTo>
                    <a:pt x="785" y="44"/>
                  </a:lnTo>
                  <a:lnTo>
                    <a:pt x="819" y="85"/>
                  </a:lnTo>
                  <a:lnTo>
                    <a:pt x="824" y="126"/>
                  </a:lnTo>
                  <a:lnTo>
                    <a:pt x="816" y="160"/>
                  </a:lnTo>
                  <a:lnTo>
                    <a:pt x="809" y="174"/>
                  </a:lnTo>
                  <a:lnTo>
                    <a:pt x="819" y="211"/>
                  </a:lnTo>
                  <a:lnTo>
                    <a:pt x="804" y="259"/>
                  </a:lnTo>
                  <a:lnTo>
                    <a:pt x="829" y="300"/>
                  </a:lnTo>
                  <a:lnTo>
                    <a:pt x="824" y="317"/>
                  </a:lnTo>
                  <a:lnTo>
                    <a:pt x="809" y="324"/>
                  </a:lnTo>
                  <a:lnTo>
                    <a:pt x="802" y="339"/>
                  </a:lnTo>
                  <a:lnTo>
                    <a:pt x="802" y="356"/>
                  </a:lnTo>
                  <a:lnTo>
                    <a:pt x="802" y="382"/>
                  </a:lnTo>
                  <a:lnTo>
                    <a:pt x="799" y="409"/>
                  </a:lnTo>
                  <a:lnTo>
                    <a:pt x="792" y="428"/>
                  </a:lnTo>
                  <a:lnTo>
                    <a:pt x="785" y="436"/>
                  </a:lnTo>
                  <a:lnTo>
                    <a:pt x="773" y="438"/>
                  </a:lnTo>
                  <a:lnTo>
                    <a:pt x="758" y="438"/>
                  </a:lnTo>
                  <a:lnTo>
                    <a:pt x="746" y="438"/>
                  </a:lnTo>
                  <a:lnTo>
                    <a:pt x="734" y="438"/>
                  </a:lnTo>
                  <a:lnTo>
                    <a:pt x="724" y="441"/>
                  </a:lnTo>
                  <a:lnTo>
                    <a:pt x="720" y="448"/>
                  </a:lnTo>
                  <a:lnTo>
                    <a:pt x="722" y="457"/>
                  </a:lnTo>
                  <a:lnTo>
                    <a:pt x="727" y="465"/>
                  </a:lnTo>
                  <a:lnTo>
                    <a:pt x="736" y="470"/>
                  </a:lnTo>
                  <a:lnTo>
                    <a:pt x="749" y="474"/>
                  </a:lnTo>
                  <a:lnTo>
                    <a:pt x="761" y="479"/>
                  </a:lnTo>
                  <a:lnTo>
                    <a:pt x="773" y="484"/>
                  </a:lnTo>
                  <a:lnTo>
                    <a:pt x="785" y="487"/>
                  </a:lnTo>
                  <a:lnTo>
                    <a:pt x="792" y="489"/>
                  </a:lnTo>
                  <a:lnTo>
                    <a:pt x="795" y="489"/>
                  </a:lnTo>
                  <a:lnTo>
                    <a:pt x="826" y="494"/>
                  </a:lnTo>
                  <a:lnTo>
                    <a:pt x="860" y="511"/>
                  </a:lnTo>
                  <a:lnTo>
                    <a:pt x="894" y="537"/>
                  </a:lnTo>
                  <a:lnTo>
                    <a:pt x="928" y="571"/>
                  </a:lnTo>
                  <a:lnTo>
                    <a:pt x="957" y="608"/>
                  </a:lnTo>
                  <a:lnTo>
                    <a:pt x="981" y="641"/>
                  </a:lnTo>
                  <a:lnTo>
                    <a:pt x="998" y="668"/>
                  </a:lnTo>
                  <a:lnTo>
                    <a:pt x="1008" y="687"/>
                  </a:lnTo>
                  <a:lnTo>
                    <a:pt x="1015" y="702"/>
                  </a:lnTo>
                  <a:lnTo>
                    <a:pt x="1032" y="721"/>
                  </a:lnTo>
                  <a:lnTo>
                    <a:pt x="1049" y="741"/>
                  </a:lnTo>
                  <a:lnTo>
                    <a:pt x="1071" y="760"/>
                  </a:lnTo>
                  <a:lnTo>
                    <a:pt x="1090" y="777"/>
                  </a:lnTo>
                  <a:lnTo>
                    <a:pt x="1107" y="792"/>
                  </a:lnTo>
                  <a:lnTo>
                    <a:pt x="1119" y="804"/>
                  </a:lnTo>
                  <a:lnTo>
                    <a:pt x="1124" y="806"/>
                  </a:lnTo>
                  <a:lnTo>
                    <a:pt x="1252" y="806"/>
                  </a:lnTo>
                  <a:lnTo>
                    <a:pt x="1255" y="799"/>
                  </a:lnTo>
                  <a:lnTo>
                    <a:pt x="1265" y="777"/>
                  </a:lnTo>
                  <a:lnTo>
                    <a:pt x="1274" y="750"/>
                  </a:lnTo>
                  <a:lnTo>
                    <a:pt x="1284" y="721"/>
                  </a:lnTo>
                  <a:lnTo>
                    <a:pt x="1294" y="702"/>
                  </a:lnTo>
                  <a:lnTo>
                    <a:pt x="1303" y="697"/>
                  </a:lnTo>
                  <a:lnTo>
                    <a:pt x="1311" y="697"/>
                  </a:lnTo>
                  <a:lnTo>
                    <a:pt x="1313" y="700"/>
                  </a:lnTo>
                  <a:lnTo>
                    <a:pt x="1301" y="736"/>
                  </a:lnTo>
                  <a:lnTo>
                    <a:pt x="1308" y="736"/>
                  </a:lnTo>
                  <a:lnTo>
                    <a:pt x="1325" y="736"/>
                  </a:lnTo>
                  <a:lnTo>
                    <a:pt x="1344" y="743"/>
                  </a:lnTo>
                  <a:lnTo>
                    <a:pt x="1357" y="760"/>
                  </a:lnTo>
                  <a:lnTo>
                    <a:pt x="1359" y="782"/>
                  </a:lnTo>
                  <a:lnTo>
                    <a:pt x="1357" y="799"/>
                  </a:lnTo>
                  <a:lnTo>
                    <a:pt x="1347" y="811"/>
                  </a:lnTo>
                  <a:lnTo>
                    <a:pt x="1337" y="818"/>
                  </a:lnTo>
                  <a:lnTo>
                    <a:pt x="1323" y="823"/>
                  </a:lnTo>
                  <a:lnTo>
                    <a:pt x="1313" y="825"/>
                  </a:lnTo>
                  <a:lnTo>
                    <a:pt x="1303" y="825"/>
                  </a:lnTo>
                  <a:lnTo>
                    <a:pt x="1301" y="825"/>
                  </a:lnTo>
                  <a:lnTo>
                    <a:pt x="1318" y="838"/>
                  </a:lnTo>
                  <a:lnTo>
                    <a:pt x="1320" y="854"/>
                  </a:lnTo>
                  <a:lnTo>
                    <a:pt x="1315" y="869"/>
                  </a:lnTo>
                  <a:lnTo>
                    <a:pt x="1313" y="874"/>
                  </a:lnTo>
                  <a:lnTo>
                    <a:pt x="1512" y="879"/>
                  </a:lnTo>
                  <a:lnTo>
                    <a:pt x="1805" y="806"/>
                  </a:lnTo>
                  <a:lnTo>
                    <a:pt x="1933" y="794"/>
                  </a:lnTo>
                  <a:lnTo>
                    <a:pt x="1875" y="874"/>
                  </a:lnTo>
                  <a:lnTo>
                    <a:pt x="1877" y="881"/>
                  </a:lnTo>
                  <a:lnTo>
                    <a:pt x="1885" y="903"/>
                  </a:lnTo>
                  <a:lnTo>
                    <a:pt x="1889" y="937"/>
                  </a:lnTo>
                  <a:lnTo>
                    <a:pt x="1887" y="978"/>
                  </a:lnTo>
                  <a:lnTo>
                    <a:pt x="1877" y="995"/>
                  </a:lnTo>
                  <a:lnTo>
                    <a:pt x="1858" y="1007"/>
                  </a:lnTo>
                  <a:lnTo>
                    <a:pt x="1834" y="1012"/>
                  </a:lnTo>
                  <a:lnTo>
                    <a:pt x="1807" y="1012"/>
                  </a:lnTo>
                  <a:lnTo>
                    <a:pt x="1780" y="1009"/>
                  </a:lnTo>
                  <a:lnTo>
                    <a:pt x="1756" y="1007"/>
                  </a:lnTo>
                  <a:lnTo>
                    <a:pt x="1742" y="1005"/>
                  </a:lnTo>
                  <a:lnTo>
                    <a:pt x="1734" y="1002"/>
                  </a:lnTo>
                  <a:lnTo>
                    <a:pt x="1708" y="1022"/>
                  </a:lnTo>
                  <a:lnTo>
                    <a:pt x="1669" y="1038"/>
                  </a:lnTo>
                  <a:lnTo>
                    <a:pt x="1621" y="1053"/>
                  </a:lnTo>
                  <a:lnTo>
                    <a:pt x="1570" y="1065"/>
                  </a:lnTo>
                  <a:lnTo>
                    <a:pt x="1521" y="1075"/>
                  </a:lnTo>
                  <a:lnTo>
                    <a:pt x="1480" y="1080"/>
                  </a:lnTo>
                  <a:lnTo>
                    <a:pt x="1451" y="1084"/>
                  </a:lnTo>
                  <a:lnTo>
                    <a:pt x="1441" y="1084"/>
                  </a:lnTo>
                  <a:lnTo>
                    <a:pt x="1044" y="1084"/>
                  </a:lnTo>
                  <a:lnTo>
                    <a:pt x="1051" y="1094"/>
                  </a:lnTo>
                  <a:lnTo>
                    <a:pt x="1071" y="1118"/>
                  </a:lnTo>
                  <a:lnTo>
                    <a:pt x="1102" y="1152"/>
                  </a:lnTo>
                  <a:lnTo>
                    <a:pt x="1136" y="1189"/>
                  </a:lnTo>
                  <a:lnTo>
                    <a:pt x="1172" y="1227"/>
                  </a:lnTo>
                  <a:lnTo>
                    <a:pt x="1206" y="1261"/>
                  </a:lnTo>
                  <a:lnTo>
                    <a:pt x="1235" y="1285"/>
                  </a:lnTo>
                  <a:lnTo>
                    <a:pt x="1255" y="1295"/>
                  </a:lnTo>
                  <a:lnTo>
                    <a:pt x="1265" y="1295"/>
                  </a:lnTo>
                  <a:lnTo>
                    <a:pt x="1284" y="1297"/>
                  </a:lnTo>
                  <a:lnTo>
                    <a:pt x="1308" y="1297"/>
                  </a:lnTo>
                  <a:lnTo>
                    <a:pt x="1337" y="1300"/>
                  </a:lnTo>
                  <a:lnTo>
                    <a:pt x="1371" y="1305"/>
                  </a:lnTo>
                  <a:lnTo>
                    <a:pt x="1410" y="1307"/>
                  </a:lnTo>
                  <a:lnTo>
                    <a:pt x="1451" y="1312"/>
                  </a:lnTo>
                  <a:lnTo>
                    <a:pt x="1492" y="1314"/>
                  </a:lnTo>
                  <a:lnTo>
                    <a:pt x="1533" y="1319"/>
                  </a:lnTo>
                  <a:lnTo>
                    <a:pt x="1575" y="1324"/>
                  </a:lnTo>
                  <a:lnTo>
                    <a:pt x="1616" y="1329"/>
                  </a:lnTo>
                  <a:lnTo>
                    <a:pt x="1652" y="1334"/>
                  </a:lnTo>
                  <a:lnTo>
                    <a:pt x="1686" y="1339"/>
                  </a:lnTo>
                  <a:lnTo>
                    <a:pt x="1715" y="1343"/>
                  </a:lnTo>
                  <a:lnTo>
                    <a:pt x="1739" y="1348"/>
                  </a:lnTo>
                  <a:lnTo>
                    <a:pt x="1756" y="1353"/>
                  </a:lnTo>
                  <a:lnTo>
                    <a:pt x="1788" y="1373"/>
                  </a:lnTo>
                  <a:lnTo>
                    <a:pt x="1829" y="1411"/>
                  </a:lnTo>
                  <a:lnTo>
                    <a:pt x="1873" y="1460"/>
                  </a:lnTo>
                  <a:lnTo>
                    <a:pt x="1919" y="1515"/>
                  </a:lnTo>
                  <a:lnTo>
                    <a:pt x="1960" y="1569"/>
                  </a:lnTo>
                  <a:lnTo>
                    <a:pt x="1996" y="1615"/>
                  </a:lnTo>
                  <a:lnTo>
                    <a:pt x="2018" y="1646"/>
                  </a:lnTo>
                  <a:lnTo>
                    <a:pt x="2028" y="1658"/>
                  </a:lnTo>
                  <a:lnTo>
                    <a:pt x="2168" y="1832"/>
                  </a:lnTo>
                  <a:lnTo>
                    <a:pt x="2098" y="2488"/>
                  </a:lnTo>
                  <a:lnTo>
                    <a:pt x="2074" y="2534"/>
                  </a:lnTo>
                  <a:close/>
                </a:path>
              </a:pathLst>
            </a:custGeom>
            <a:solidFill>
              <a:srgbClr val="00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34827" name="Freeform 9"/>
            <p:cNvSpPr>
              <a:spLocks/>
            </p:cNvSpPr>
            <p:nvPr/>
          </p:nvSpPr>
          <p:spPr bwMode="auto">
            <a:xfrm>
              <a:off x="2366" y="1220"/>
              <a:ext cx="3300" cy="2779"/>
            </a:xfrm>
            <a:custGeom>
              <a:avLst/>
              <a:gdLst>
                <a:gd name="T0" fmla="*/ 3224 w 3300"/>
                <a:gd name="T1" fmla="*/ 1000 h 2779"/>
                <a:gd name="T2" fmla="*/ 3210 w 3300"/>
                <a:gd name="T3" fmla="*/ 767 h 2779"/>
                <a:gd name="T4" fmla="*/ 3108 w 3300"/>
                <a:gd name="T5" fmla="*/ 646 h 2779"/>
                <a:gd name="T6" fmla="*/ 3021 w 3300"/>
                <a:gd name="T7" fmla="*/ 581 h 2779"/>
                <a:gd name="T8" fmla="*/ 3120 w 3300"/>
                <a:gd name="T9" fmla="*/ 508 h 2779"/>
                <a:gd name="T10" fmla="*/ 3140 w 3300"/>
                <a:gd name="T11" fmla="*/ 237 h 2779"/>
                <a:gd name="T12" fmla="*/ 3006 w 3300"/>
                <a:gd name="T13" fmla="*/ 116 h 2779"/>
                <a:gd name="T14" fmla="*/ 2798 w 3300"/>
                <a:gd name="T15" fmla="*/ 126 h 2779"/>
                <a:gd name="T16" fmla="*/ 2718 w 3300"/>
                <a:gd name="T17" fmla="*/ 252 h 2779"/>
                <a:gd name="T18" fmla="*/ 2738 w 3300"/>
                <a:gd name="T19" fmla="*/ 300 h 2779"/>
                <a:gd name="T20" fmla="*/ 2716 w 3300"/>
                <a:gd name="T21" fmla="*/ 428 h 2779"/>
                <a:gd name="T22" fmla="*/ 2745 w 3300"/>
                <a:gd name="T23" fmla="*/ 457 h 2779"/>
                <a:gd name="T24" fmla="*/ 2755 w 3300"/>
                <a:gd name="T25" fmla="*/ 477 h 2779"/>
                <a:gd name="T26" fmla="*/ 2757 w 3300"/>
                <a:gd name="T27" fmla="*/ 496 h 2779"/>
                <a:gd name="T28" fmla="*/ 2759 w 3300"/>
                <a:gd name="T29" fmla="*/ 520 h 2779"/>
                <a:gd name="T30" fmla="*/ 2779 w 3300"/>
                <a:gd name="T31" fmla="*/ 559 h 2779"/>
                <a:gd name="T32" fmla="*/ 2849 w 3300"/>
                <a:gd name="T33" fmla="*/ 610 h 2779"/>
                <a:gd name="T34" fmla="*/ 2745 w 3300"/>
                <a:gd name="T35" fmla="*/ 680 h 2779"/>
                <a:gd name="T36" fmla="*/ 2650 w 3300"/>
                <a:gd name="T37" fmla="*/ 816 h 2779"/>
                <a:gd name="T38" fmla="*/ 2488 w 3300"/>
                <a:gd name="T39" fmla="*/ 983 h 2779"/>
                <a:gd name="T40" fmla="*/ 2377 w 3300"/>
                <a:gd name="T41" fmla="*/ 758 h 2779"/>
                <a:gd name="T42" fmla="*/ 2289 w 3300"/>
                <a:gd name="T43" fmla="*/ 564 h 2779"/>
                <a:gd name="T44" fmla="*/ 2205 w 3300"/>
                <a:gd name="T45" fmla="*/ 518 h 2779"/>
                <a:gd name="T46" fmla="*/ 2241 w 3300"/>
                <a:gd name="T47" fmla="*/ 528 h 2779"/>
                <a:gd name="T48" fmla="*/ 2331 w 3300"/>
                <a:gd name="T49" fmla="*/ 462 h 2779"/>
                <a:gd name="T50" fmla="*/ 2326 w 3300"/>
                <a:gd name="T51" fmla="*/ 303 h 2779"/>
                <a:gd name="T52" fmla="*/ 2229 w 3300"/>
                <a:gd name="T53" fmla="*/ 116 h 2779"/>
                <a:gd name="T54" fmla="*/ 2115 w 3300"/>
                <a:gd name="T55" fmla="*/ 109 h 2779"/>
                <a:gd name="T56" fmla="*/ 2040 w 3300"/>
                <a:gd name="T57" fmla="*/ 123 h 2779"/>
                <a:gd name="T58" fmla="*/ 1933 w 3300"/>
                <a:gd name="T59" fmla="*/ 174 h 2779"/>
                <a:gd name="T60" fmla="*/ 1955 w 3300"/>
                <a:gd name="T61" fmla="*/ 257 h 2779"/>
                <a:gd name="T62" fmla="*/ 1950 w 3300"/>
                <a:gd name="T63" fmla="*/ 349 h 2779"/>
                <a:gd name="T64" fmla="*/ 1962 w 3300"/>
                <a:gd name="T65" fmla="*/ 378 h 2779"/>
                <a:gd name="T66" fmla="*/ 1975 w 3300"/>
                <a:gd name="T67" fmla="*/ 462 h 2779"/>
                <a:gd name="T68" fmla="*/ 2033 w 3300"/>
                <a:gd name="T69" fmla="*/ 496 h 2779"/>
                <a:gd name="T70" fmla="*/ 1933 w 3300"/>
                <a:gd name="T71" fmla="*/ 537 h 2779"/>
                <a:gd name="T72" fmla="*/ 1820 w 3300"/>
                <a:gd name="T73" fmla="*/ 712 h 2779"/>
                <a:gd name="T74" fmla="*/ 1216 w 3300"/>
                <a:gd name="T75" fmla="*/ 884 h 2779"/>
                <a:gd name="T76" fmla="*/ 1124 w 3300"/>
                <a:gd name="T77" fmla="*/ 569 h 2779"/>
                <a:gd name="T78" fmla="*/ 909 w 3300"/>
                <a:gd name="T79" fmla="*/ 380 h 2779"/>
                <a:gd name="T80" fmla="*/ 938 w 3300"/>
                <a:gd name="T81" fmla="*/ 266 h 2779"/>
                <a:gd name="T82" fmla="*/ 802 w 3300"/>
                <a:gd name="T83" fmla="*/ 14 h 2779"/>
                <a:gd name="T84" fmla="*/ 611 w 3300"/>
                <a:gd name="T85" fmla="*/ 73 h 2779"/>
                <a:gd name="T86" fmla="*/ 582 w 3300"/>
                <a:gd name="T87" fmla="*/ 189 h 2779"/>
                <a:gd name="T88" fmla="*/ 550 w 3300"/>
                <a:gd name="T89" fmla="*/ 365 h 2779"/>
                <a:gd name="T90" fmla="*/ 475 w 3300"/>
                <a:gd name="T91" fmla="*/ 409 h 2779"/>
                <a:gd name="T92" fmla="*/ 344 w 3300"/>
                <a:gd name="T93" fmla="*/ 441 h 2779"/>
                <a:gd name="T94" fmla="*/ 257 w 3300"/>
                <a:gd name="T95" fmla="*/ 571 h 2779"/>
                <a:gd name="T96" fmla="*/ 134 w 3300"/>
                <a:gd name="T97" fmla="*/ 828 h 2779"/>
                <a:gd name="T98" fmla="*/ 0 w 3300"/>
                <a:gd name="T99" fmla="*/ 1164 h 2779"/>
                <a:gd name="T100" fmla="*/ 468 w 3300"/>
                <a:gd name="T101" fmla="*/ 1903 h 2779"/>
                <a:gd name="T102" fmla="*/ 2430 w 3300"/>
                <a:gd name="T103" fmla="*/ 2660 h 2779"/>
                <a:gd name="T104" fmla="*/ 2500 w 3300"/>
                <a:gd name="T105" fmla="*/ 2639 h 2779"/>
                <a:gd name="T106" fmla="*/ 2653 w 3300"/>
                <a:gd name="T107" fmla="*/ 2522 h 2779"/>
                <a:gd name="T108" fmla="*/ 2609 w 3300"/>
                <a:gd name="T109" fmla="*/ 2452 h 2779"/>
                <a:gd name="T110" fmla="*/ 2646 w 3300"/>
                <a:gd name="T111" fmla="*/ 2196 h 2779"/>
                <a:gd name="T112" fmla="*/ 2725 w 3300"/>
                <a:gd name="T113" fmla="*/ 1937 h 2779"/>
                <a:gd name="T114" fmla="*/ 3038 w 3300"/>
                <a:gd name="T115" fmla="*/ 1920 h 2779"/>
                <a:gd name="T116" fmla="*/ 3191 w 3300"/>
                <a:gd name="T117" fmla="*/ 1765 h 2779"/>
                <a:gd name="T118" fmla="*/ 3300 w 3300"/>
                <a:gd name="T119" fmla="*/ 1389 h 277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300" h="2779">
                  <a:moveTo>
                    <a:pt x="3287" y="1176"/>
                  </a:moveTo>
                  <a:lnTo>
                    <a:pt x="3278" y="1145"/>
                  </a:lnTo>
                  <a:lnTo>
                    <a:pt x="3263" y="1111"/>
                  </a:lnTo>
                  <a:lnTo>
                    <a:pt x="3249" y="1075"/>
                  </a:lnTo>
                  <a:lnTo>
                    <a:pt x="3237" y="1038"/>
                  </a:lnTo>
                  <a:lnTo>
                    <a:pt x="3224" y="1000"/>
                  </a:lnTo>
                  <a:lnTo>
                    <a:pt x="3215" y="963"/>
                  </a:lnTo>
                  <a:lnTo>
                    <a:pt x="3212" y="925"/>
                  </a:lnTo>
                  <a:lnTo>
                    <a:pt x="3217" y="886"/>
                  </a:lnTo>
                  <a:lnTo>
                    <a:pt x="3222" y="845"/>
                  </a:lnTo>
                  <a:lnTo>
                    <a:pt x="3220" y="806"/>
                  </a:lnTo>
                  <a:lnTo>
                    <a:pt x="3210" y="767"/>
                  </a:lnTo>
                  <a:lnTo>
                    <a:pt x="3195" y="731"/>
                  </a:lnTo>
                  <a:lnTo>
                    <a:pt x="3178" y="702"/>
                  </a:lnTo>
                  <a:lnTo>
                    <a:pt x="3161" y="678"/>
                  </a:lnTo>
                  <a:lnTo>
                    <a:pt x="3142" y="661"/>
                  </a:lnTo>
                  <a:lnTo>
                    <a:pt x="3125" y="651"/>
                  </a:lnTo>
                  <a:lnTo>
                    <a:pt x="3108" y="646"/>
                  </a:lnTo>
                  <a:lnTo>
                    <a:pt x="3091" y="639"/>
                  </a:lnTo>
                  <a:lnTo>
                    <a:pt x="3074" y="632"/>
                  </a:lnTo>
                  <a:lnTo>
                    <a:pt x="3057" y="622"/>
                  </a:lnTo>
                  <a:lnTo>
                    <a:pt x="3040" y="610"/>
                  </a:lnTo>
                  <a:lnTo>
                    <a:pt x="3028" y="595"/>
                  </a:lnTo>
                  <a:lnTo>
                    <a:pt x="3021" y="581"/>
                  </a:lnTo>
                  <a:lnTo>
                    <a:pt x="3019" y="564"/>
                  </a:lnTo>
                  <a:lnTo>
                    <a:pt x="3026" y="552"/>
                  </a:lnTo>
                  <a:lnTo>
                    <a:pt x="3043" y="545"/>
                  </a:lnTo>
                  <a:lnTo>
                    <a:pt x="3065" y="537"/>
                  </a:lnTo>
                  <a:lnTo>
                    <a:pt x="3094" y="528"/>
                  </a:lnTo>
                  <a:lnTo>
                    <a:pt x="3120" y="508"/>
                  </a:lnTo>
                  <a:lnTo>
                    <a:pt x="3142" y="474"/>
                  </a:lnTo>
                  <a:lnTo>
                    <a:pt x="3157" y="421"/>
                  </a:lnTo>
                  <a:lnTo>
                    <a:pt x="3161" y="344"/>
                  </a:lnTo>
                  <a:lnTo>
                    <a:pt x="3159" y="305"/>
                  </a:lnTo>
                  <a:lnTo>
                    <a:pt x="3152" y="271"/>
                  </a:lnTo>
                  <a:lnTo>
                    <a:pt x="3140" y="237"/>
                  </a:lnTo>
                  <a:lnTo>
                    <a:pt x="3125" y="208"/>
                  </a:lnTo>
                  <a:lnTo>
                    <a:pt x="3106" y="184"/>
                  </a:lnTo>
                  <a:lnTo>
                    <a:pt x="3086" y="162"/>
                  </a:lnTo>
                  <a:lnTo>
                    <a:pt x="3062" y="143"/>
                  </a:lnTo>
                  <a:lnTo>
                    <a:pt x="3036" y="128"/>
                  </a:lnTo>
                  <a:lnTo>
                    <a:pt x="3006" y="116"/>
                  </a:lnTo>
                  <a:lnTo>
                    <a:pt x="2977" y="109"/>
                  </a:lnTo>
                  <a:lnTo>
                    <a:pt x="2943" y="104"/>
                  </a:lnTo>
                  <a:lnTo>
                    <a:pt x="2910" y="104"/>
                  </a:lnTo>
                  <a:lnTo>
                    <a:pt x="2873" y="106"/>
                  </a:lnTo>
                  <a:lnTo>
                    <a:pt x="2837" y="114"/>
                  </a:lnTo>
                  <a:lnTo>
                    <a:pt x="2798" y="126"/>
                  </a:lnTo>
                  <a:lnTo>
                    <a:pt x="2759" y="140"/>
                  </a:lnTo>
                  <a:lnTo>
                    <a:pt x="2725" y="162"/>
                  </a:lnTo>
                  <a:lnTo>
                    <a:pt x="2708" y="184"/>
                  </a:lnTo>
                  <a:lnTo>
                    <a:pt x="2704" y="208"/>
                  </a:lnTo>
                  <a:lnTo>
                    <a:pt x="2708" y="230"/>
                  </a:lnTo>
                  <a:lnTo>
                    <a:pt x="2718" y="252"/>
                  </a:lnTo>
                  <a:lnTo>
                    <a:pt x="2728" y="269"/>
                  </a:lnTo>
                  <a:lnTo>
                    <a:pt x="2738" y="278"/>
                  </a:lnTo>
                  <a:lnTo>
                    <a:pt x="2742" y="283"/>
                  </a:lnTo>
                  <a:lnTo>
                    <a:pt x="2742" y="286"/>
                  </a:lnTo>
                  <a:lnTo>
                    <a:pt x="2740" y="290"/>
                  </a:lnTo>
                  <a:lnTo>
                    <a:pt x="2738" y="300"/>
                  </a:lnTo>
                  <a:lnTo>
                    <a:pt x="2738" y="315"/>
                  </a:lnTo>
                  <a:lnTo>
                    <a:pt x="2742" y="339"/>
                  </a:lnTo>
                  <a:lnTo>
                    <a:pt x="2747" y="361"/>
                  </a:lnTo>
                  <a:lnTo>
                    <a:pt x="2742" y="387"/>
                  </a:lnTo>
                  <a:lnTo>
                    <a:pt x="2725" y="416"/>
                  </a:lnTo>
                  <a:lnTo>
                    <a:pt x="2716" y="428"/>
                  </a:lnTo>
                  <a:lnTo>
                    <a:pt x="2713" y="438"/>
                  </a:lnTo>
                  <a:lnTo>
                    <a:pt x="2718" y="448"/>
                  </a:lnTo>
                  <a:lnTo>
                    <a:pt x="2725" y="453"/>
                  </a:lnTo>
                  <a:lnTo>
                    <a:pt x="2735" y="455"/>
                  </a:lnTo>
                  <a:lnTo>
                    <a:pt x="2740" y="457"/>
                  </a:lnTo>
                  <a:lnTo>
                    <a:pt x="2745" y="457"/>
                  </a:lnTo>
                  <a:lnTo>
                    <a:pt x="2747" y="457"/>
                  </a:lnTo>
                  <a:lnTo>
                    <a:pt x="2750" y="462"/>
                  </a:lnTo>
                  <a:lnTo>
                    <a:pt x="2755" y="467"/>
                  </a:lnTo>
                  <a:lnTo>
                    <a:pt x="2757" y="474"/>
                  </a:lnTo>
                  <a:lnTo>
                    <a:pt x="2755" y="477"/>
                  </a:lnTo>
                  <a:lnTo>
                    <a:pt x="2752" y="479"/>
                  </a:lnTo>
                  <a:lnTo>
                    <a:pt x="2752" y="484"/>
                  </a:lnTo>
                  <a:lnTo>
                    <a:pt x="2752" y="487"/>
                  </a:lnTo>
                  <a:lnTo>
                    <a:pt x="2752" y="494"/>
                  </a:lnTo>
                  <a:lnTo>
                    <a:pt x="2755" y="496"/>
                  </a:lnTo>
                  <a:lnTo>
                    <a:pt x="2757" y="496"/>
                  </a:lnTo>
                  <a:lnTo>
                    <a:pt x="2759" y="494"/>
                  </a:lnTo>
                  <a:lnTo>
                    <a:pt x="2755" y="499"/>
                  </a:lnTo>
                  <a:lnTo>
                    <a:pt x="2752" y="506"/>
                  </a:lnTo>
                  <a:lnTo>
                    <a:pt x="2752" y="513"/>
                  </a:lnTo>
                  <a:lnTo>
                    <a:pt x="2759" y="520"/>
                  </a:lnTo>
                  <a:lnTo>
                    <a:pt x="2759" y="523"/>
                  </a:lnTo>
                  <a:lnTo>
                    <a:pt x="2759" y="540"/>
                  </a:lnTo>
                  <a:lnTo>
                    <a:pt x="2767" y="552"/>
                  </a:lnTo>
                  <a:lnTo>
                    <a:pt x="2779" y="559"/>
                  </a:lnTo>
                  <a:lnTo>
                    <a:pt x="2796" y="559"/>
                  </a:lnTo>
                  <a:lnTo>
                    <a:pt x="2827" y="562"/>
                  </a:lnTo>
                  <a:lnTo>
                    <a:pt x="2847" y="569"/>
                  </a:lnTo>
                  <a:lnTo>
                    <a:pt x="2854" y="581"/>
                  </a:lnTo>
                  <a:lnTo>
                    <a:pt x="2854" y="595"/>
                  </a:lnTo>
                  <a:lnTo>
                    <a:pt x="2849" y="610"/>
                  </a:lnTo>
                  <a:lnTo>
                    <a:pt x="2844" y="622"/>
                  </a:lnTo>
                  <a:lnTo>
                    <a:pt x="2837" y="632"/>
                  </a:lnTo>
                  <a:lnTo>
                    <a:pt x="2834" y="634"/>
                  </a:lnTo>
                  <a:lnTo>
                    <a:pt x="2798" y="646"/>
                  </a:lnTo>
                  <a:lnTo>
                    <a:pt x="2769" y="661"/>
                  </a:lnTo>
                  <a:lnTo>
                    <a:pt x="2745" y="680"/>
                  </a:lnTo>
                  <a:lnTo>
                    <a:pt x="2725" y="700"/>
                  </a:lnTo>
                  <a:lnTo>
                    <a:pt x="2708" y="724"/>
                  </a:lnTo>
                  <a:lnTo>
                    <a:pt x="2694" y="746"/>
                  </a:lnTo>
                  <a:lnTo>
                    <a:pt x="2682" y="770"/>
                  </a:lnTo>
                  <a:lnTo>
                    <a:pt x="2667" y="792"/>
                  </a:lnTo>
                  <a:lnTo>
                    <a:pt x="2650" y="816"/>
                  </a:lnTo>
                  <a:lnTo>
                    <a:pt x="2624" y="847"/>
                  </a:lnTo>
                  <a:lnTo>
                    <a:pt x="2592" y="879"/>
                  </a:lnTo>
                  <a:lnTo>
                    <a:pt x="2561" y="910"/>
                  </a:lnTo>
                  <a:lnTo>
                    <a:pt x="2532" y="942"/>
                  </a:lnTo>
                  <a:lnTo>
                    <a:pt x="2505" y="966"/>
                  </a:lnTo>
                  <a:lnTo>
                    <a:pt x="2488" y="983"/>
                  </a:lnTo>
                  <a:lnTo>
                    <a:pt x="2481" y="988"/>
                  </a:lnTo>
                  <a:lnTo>
                    <a:pt x="2411" y="1036"/>
                  </a:lnTo>
                  <a:lnTo>
                    <a:pt x="2362" y="1012"/>
                  </a:lnTo>
                  <a:lnTo>
                    <a:pt x="2374" y="942"/>
                  </a:lnTo>
                  <a:lnTo>
                    <a:pt x="2377" y="845"/>
                  </a:lnTo>
                  <a:lnTo>
                    <a:pt x="2377" y="758"/>
                  </a:lnTo>
                  <a:lnTo>
                    <a:pt x="2374" y="721"/>
                  </a:lnTo>
                  <a:lnTo>
                    <a:pt x="2372" y="670"/>
                  </a:lnTo>
                  <a:lnTo>
                    <a:pt x="2362" y="627"/>
                  </a:lnTo>
                  <a:lnTo>
                    <a:pt x="2340" y="593"/>
                  </a:lnTo>
                  <a:lnTo>
                    <a:pt x="2304" y="569"/>
                  </a:lnTo>
                  <a:lnTo>
                    <a:pt x="2289" y="564"/>
                  </a:lnTo>
                  <a:lnTo>
                    <a:pt x="2272" y="557"/>
                  </a:lnTo>
                  <a:lnTo>
                    <a:pt x="2256" y="549"/>
                  </a:lnTo>
                  <a:lnTo>
                    <a:pt x="2239" y="540"/>
                  </a:lnTo>
                  <a:lnTo>
                    <a:pt x="2224" y="533"/>
                  </a:lnTo>
                  <a:lnTo>
                    <a:pt x="2212" y="525"/>
                  </a:lnTo>
                  <a:lnTo>
                    <a:pt x="2205" y="518"/>
                  </a:lnTo>
                  <a:lnTo>
                    <a:pt x="2200" y="511"/>
                  </a:lnTo>
                  <a:lnTo>
                    <a:pt x="2200" y="508"/>
                  </a:lnTo>
                  <a:lnTo>
                    <a:pt x="2205" y="511"/>
                  </a:lnTo>
                  <a:lnTo>
                    <a:pt x="2214" y="516"/>
                  </a:lnTo>
                  <a:lnTo>
                    <a:pt x="2226" y="523"/>
                  </a:lnTo>
                  <a:lnTo>
                    <a:pt x="2241" y="528"/>
                  </a:lnTo>
                  <a:lnTo>
                    <a:pt x="2258" y="530"/>
                  </a:lnTo>
                  <a:lnTo>
                    <a:pt x="2275" y="530"/>
                  </a:lnTo>
                  <a:lnTo>
                    <a:pt x="2294" y="520"/>
                  </a:lnTo>
                  <a:lnTo>
                    <a:pt x="2316" y="501"/>
                  </a:lnTo>
                  <a:lnTo>
                    <a:pt x="2326" y="482"/>
                  </a:lnTo>
                  <a:lnTo>
                    <a:pt x="2331" y="462"/>
                  </a:lnTo>
                  <a:lnTo>
                    <a:pt x="2328" y="443"/>
                  </a:lnTo>
                  <a:lnTo>
                    <a:pt x="2323" y="424"/>
                  </a:lnTo>
                  <a:lnTo>
                    <a:pt x="2319" y="404"/>
                  </a:lnTo>
                  <a:lnTo>
                    <a:pt x="2314" y="390"/>
                  </a:lnTo>
                  <a:lnTo>
                    <a:pt x="2314" y="375"/>
                  </a:lnTo>
                  <a:lnTo>
                    <a:pt x="2326" y="303"/>
                  </a:lnTo>
                  <a:lnTo>
                    <a:pt x="2323" y="244"/>
                  </a:lnTo>
                  <a:lnTo>
                    <a:pt x="2309" y="198"/>
                  </a:lnTo>
                  <a:lnTo>
                    <a:pt x="2289" y="165"/>
                  </a:lnTo>
                  <a:lnTo>
                    <a:pt x="2268" y="140"/>
                  </a:lnTo>
                  <a:lnTo>
                    <a:pt x="2246" y="123"/>
                  </a:lnTo>
                  <a:lnTo>
                    <a:pt x="2229" y="116"/>
                  </a:lnTo>
                  <a:lnTo>
                    <a:pt x="2224" y="114"/>
                  </a:lnTo>
                  <a:lnTo>
                    <a:pt x="2195" y="106"/>
                  </a:lnTo>
                  <a:lnTo>
                    <a:pt x="2171" y="102"/>
                  </a:lnTo>
                  <a:lnTo>
                    <a:pt x="2151" y="102"/>
                  </a:lnTo>
                  <a:lnTo>
                    <a:pt x="2132" y="104"/>
                  </a:lnTo>
                  <a:lnTo>
                    <a:pt x="2115" y="109"/>
                  </a:lnTo>
                  <a:lnTo>
                    <a:pt x="2101" y="114"/>
                  </a:lnTo>
                  <a:lnTo>
                    <a:pt x="2086" y="119"/>
                  </a:lnTo>
                  <a:lnTo>
                    <a:pt x="2071" y="123"/>
                  </a:lnTo>
                  <a:lnTo>
                    <a:pt x="2064" y="123"/>
                  </a:lnTo>
                  <a:lnTo>
                    <a:pt x="2054" y="123"/>
                  </a:lnTo>
                  <a:lnTo>
                    <a:pt x="2040" y="123"/>
                  </a:lnTo>
                  <a:lnTo>
                    <a:pt x="2023" y="123"/>
                  </a:lnTo>
                  <a:lnTo>
                    <a:pt x="2004" y="126"/>
                  </a:lnTo>
                  <a:lnTo>
                    <a:pt x="1987" y="131"/>
                  </a:lnTo>
                  <a:lnTo>
                    <a:pt x="1970" y="138"/>
                  </a:lnTo>
                  <a:lnTo>
                    <a:pt x="1953" y="150"/>
                  </a:lnTo>
                  <a:lnTo>
                    <a:pt x="1933" y="174"/>
                  </a:lnTo>
                  <a:lnTo>
                    <a:pt x="1926" y="194"/>
                  </a:lnTo>
                  <a:lnTo>
                    <a:pt x="1924" y="213"/>
                  </a:lnTo>
                  <a:lnTo>
                    <a:pt x="1931" y="230"/>
                  </a:lnTo>
                  <a:lnTo>
                    <a:pt x="1938" y="242"/>
                  </a:lnTo>
                  <a:lnTo>
                    <a:pt x="1948" y="252"/>
                  </a:lnTo>
                  <a:lnTo>
                    <a:pt x="1955" y="257"/>
                  </a:lnTo>
                  <a:lnTo>
                    <a:pt x="1958" y="259"/>
                  </a:lnTo>
                  <a:lnTo>
                    <a:pt x="1960" y="266"/>
                  </a:lnTo>
                  <a:lnTo>
                    <a:pt x="1967" y="286"/>
                  </a:lnTo>
                  <a:lnTo>
                    <a:pt x="1970" y="312"/>
                  </a:lnTo>
                  <a:lnTo>
                    <a:pt x="1960" y="336"/>
                  </a:lnTo>
                  <a:lnTo>
                    <a:pt x="1950" y="349"/>
                  </a:lnTo>
                  <a:lnTo>
                    <a:pt x="1945" y="356"/>
                  </a:lnTo>
                  <a:lnTo>
                    <a:pt x="1943" y="363"/>
                  </a:lnTo>
                  <a:lnTo>
                    <a:pt x="1945" y="370"/>
                  </a:lnTo>
                  <a:lnTo>
                    <a:pt x="1950" y="375"/>
                  </a:lnTo>
                  <a:lnTo>
                    <a:pt x="1958" y="378"/>
                  </a:lnTo>
                  <a:lnTo>
                    <a:pt x="1962" y="378"/>
                  </a:lnTo>
                  <a:lnTo>
                    <a:pt x="1965" y="378"/>
                  </a:lnTo>
                  <a:lnTo>
                    <a:pt x="1967" y="382"/>
                  </a:lnTo>
                  <a:lnTo>
                    <a:pt x="1970" y="395"/>
                  </a:lnTo>
                  <a:lnTo>
                    <a:pt x="1972" y="416"/>
                  </a:lnTo>
                  <a:lnTo>
                    <a:pt x="1972" y="445"/>
                  </a:lnTo>
                  <a:lnTo>
                    <a:pt x="1975" y="462"/>
                  </a:lnTo>
                  <a:lnTo>
                    <a:pt x="1982" y="472"/>
                  </a:lnTo>
                  <a:lnTo>
                    <a:pt x="1992" y="474"/>
                  </a:lnTo>
                  <a:lnTo>
                    <a:pt x="1999" y="477"/>
                  </a:lnTo>
                  <a:lnTo>
                    <a:pt x="2030" y="484"/>
                  </a:lnTo>
                  <a:lnTo>
                    <a:pt x="2038" y="489"/>
                  </a:lnTo>
                  <a:lnTo>
                    <a:pt x="2033" y="496"/>
                  </a:lnTo>
                  <a:lnTo>
                    <a:pt x="2025" y="501"/>
                  </a:lnTo>
                  <a:lnTo>
                    <a:pt x="2013" y="506"/>
                  </a:lnTo>
                  <a:lnTo>
                    <a:pt x="1996" y="513"/>
                  </a:lnTo>
                  <a:lnTo>
                    <a:pt x="1977" y="520"/>
                  </a:lnTo>
                  <a:lnTo>
                    <a:pt x="1955" y="528"/>
                  </a:lnTo>
                  <a:lnTo>
                    <a:pt x="1933" y="537"/>
                  </a:lnTo>
                  <a:lnTo>
                    <a:pt x="1912" y="547"/>
                  </a:lnTo>
                  <a:lnTo>
                    <a:pt x="1895" y="559"/>
                  </a:lnTo>
                  <a:lnTo>
                    <a:pt x="1883" y="569"/>
                  </a:lnTo>
                  <a:lnTo>
                    <a:pt x="1861" y="608"/>
                  </a:lnTo>
                  <a:lnTo>
                    <a:pt x="1836" y="661"/>
                  </a:lnTo>
                  <a:lnTo>
                    <a:pt x="1820" y="712"/>
                  </a:lnTo>
                  <a:lnTo>
                    <a:pt x="1812" y="733"/>
                  </a:lnTo>
                  <a:lnTo>
                    <a:pt x="1788" y="874"/>
                  </a:lnTo>
                  <a:lnTo>
                    <a:pt x="1718" y="954"/>
                  </a:lnTo>
                  <a:lnTo>
                    <a:pt x="1241" y="954"/>
                  </a:lnTo>
                  <a:lnTo>
                    <a:pt x="1233" y="927"/>
                  </a:lnTo>
                  <a:lnTo>
                    <a:pt x="1216" y="884"/>
                  </a:lnTo>
                  <a:lnTo>
                    <a:pt x="1199" y="825"/>
                  </a:lnTo>
                  <a:lnTo>
                    <a:pt x="1178" y="760"/>
                  </a:lnTo>
                  <a:lnTo>
                    <a:pt x="1158" y="697"/>
                  </a:lnTo>
                  <a:lnTo>
                    <a:pt x="1141" y="639"/>
                  </a:lnTo>
                  <a:lnTo>
                    <a:pt x="1129" y="595"/>
                  </a:lnTo>
                  <a:lnTo>
                    <a:pt x="1124" y="569"/>
                  </a:lnTo>
                  <a:lnTo>
                    <a:pt x="1119" y="537"/>
                  </a:lnTo>
                  <a:lnTo>
                    <a:pt x="1107" y="499"/>
                  </a:lnTo>
                  <a:lnTo>
                    <a:pt x="1093" y="467"/>
                  </a:lnTo>
                  <a:lnTo>
                    <a:pt x="1088" y="453"/>
                  </a:lnTo>
                  <a:lnTo>
                    <a:pt x="877" y="407"/>
                  </a:lnTo>
                  <a:lnTo>
                    <a:pt x="909" y="380"/>
                  </a:lnTo>
                  <a:lnTo>
                    <a:pt x="921" y="353"/>
                  </a:lnTo>
                  <a:lnTo>
                    <a:pt x="921" y="336"/>
                  </a:lnTo>
                  <a:lnTo>
                    <a:pt x="918" y="329"/>
                  </a:lnTo>
                  <a:lnTo>
                    <a:pt x="921" y="322"/>
                  </a:lnTo>
                  <a:lnTo>
                    <a:pt x="931" y="300"/>
                  </a:lnTo>
                  <a:lnTo>
                    <a:pt x="938" y="266"/>
                  </a:lnTo>
                  <a:lnTo>
                    <a:pt x="945" y="225"/>
                  </a:lnTo>
                  <a:lnTo>
                    <a:pt x="943" y="179"/>
                  </a:lnTo>
                  <a:lnTo>
                    <a:pt x="931" y="133"/>
                  </a:lnTo>
                  <a:lnTo>
                    <a:pt x="901" y="85"/>
                  </a:lnTo>
                  <a:lnTo>
                    <a:pt x="855" y="44"/>
                  </a:lnTo>
                  <a:lnTo>
                    <a:pt x="802" y="14"/>
                  </a:lnTo>
                  <a:lnTo>
                    <a:pt x="754" y="0"/>
                  </a:lnTo>
                  <a:lnTo>
                    <a:pt x="713" y="2"/>
                  </a:lnTo>
                  <a:lnTo>
                    <a:pt x="676" y="14"/>
                  </a:lnTo>
                  <a:lnTo>
                    <a:pt x="647" y="31"/>
                  </a:lnTo>
                  <a:lnTo>
                    <a:pt x="628" y="53"/>
                  </a:lnTo>
                  <a:lnTo>
                    <a:pt x="611" y="73"/>
                  </a:lnTo>
                  <a:lnTo>
                    <a:pt x="604" y="90"/>
                  </a:lnTo>
                  <a:lnTo>
                    <a:pt x="596" y="119"/>
                  </a:lnTo>
                  <a:lnTo>
                    <a:pt x="589" y="150"/>
                  </a:lnTo>
                  <a:lnTo>
                    <a:pt x="587" y="174"/>
                  </a:lnTo>
                  <a:lnTo>
                    <a:pt x="584" y="184"/>
                  </a:lnTo>
                  <a:lnTo>
                    <a:pt x="582" y="189"/>
                  </a:lnTo>
                  <a:lnTo>
                    <a:pt x="574" y="201"/>
                  </a:lnTo>
                  <a:lnTo>
                    <a:pt x="567" y="220"/>
                  </a:lnTo>
                  <a:lnTo>
                    <a:pt x="558" y="244"/>
                  </a:lnTo>
                  <a:lnTo>
                    <a:pt x="550" y="281"/>
                  </a:lnTo>
                  <a:lnTo>
                    <a:pt x="550" y="327"/>
                  </a:lnTo>
                  <a:lnTo>
                    <a:pt x="550" y="365"/>
                  </a:lnTo>
                  <a:lnTo>
                    <a:pt x="550" y="382"/>
                  </a:lnTo>
                  <a:lnTo>
                    <a:pt x="545" y="385"/>
                  </a:lnTo>
                  <a:lnTo>
                    <a:pt x="536" y="387"/>
                  </a:lnTo>
                  <a:lnTo>
                    <a:pt x="519" y="395"/>
                  </a:lnTo>
                  <a:lnTo>
                    <a:pt x="497" y="402"/>
                  </a:lnTo>
                  <a:lnTo>
                    <a:pt x="475" y="409"/>
                  </a:lnTo>
                  <a:lnTo>
                    <a:pt x="451" y="416"/>
                  </a:lnTo>
                  <a:lnTo>
                    <a:pt x="429" y="424"/>
                  </a:lnTo>
                  <a:lnTo>
                    <a:pt x="410" y="428"/>
                  </a:lnTo>
                  <a:lnTo>
                    <a:pt x="390" y="433"/>
                  </a:lnTo>
                  <a:lnTo>
                    <a:pt x="369" y="436"/>
                  </a:lnTo>
                  <a:lnTo>
                    <a:pt x="344" y="441"/>
                  </a:lnTo>
                  <a:lnTo>
                    <a:pt x="323" y="448"/>
                  </a:lnTo>
                  <a:lnTo>
                    <a:pt x="301" y="457"/>
                  </a:lnTo>
                  <a:lnTo>
                    <a:pt x="284" y="470"/>
                  </a:lnTo>
                  <a:lnTo>
                    <a:pt x="274" y="487"/>
                  </a:lnTo>
                  <a:lnTo>
                    <a:pt x="269" y="511"/>
                  </a:lnTo>
                  <a:lnTo>
                    <a:pt x="257" y="571"/>
                  </a:lnTo>
                  <a:lnTo>
                    <a:pt x="235" y="637"/>
                  </a:lnTo>
                  <a:lnTo>
                    <a:pt x="211" y="687"/>
                  </a:lnTo>
                  <a:lnTo>
                    <a:pt x="199" y="709"/>
                  </a:lnTo>
                  <a:lnTo>
                    <a:pt x="177" y="738"/>
                  </a:lnTo>
                  <a:lnTo>
                    <a:pt x="155" y="779"/>
                  </a:lnTo>
                  <a:lnTo>
                    <a:pt x="134" y="828"/>
                  </a:lnTo>
                  <a:lnTo>
                    <a:pt x="114" y="876"/>
                  </a:lnTo>
                  <a:lnTo>
                    <a:pt x="95" y="922"/>
                  </a:lnTo>
                  <a:lnTo>
                    <a:pt x="83" y="963"/>
                  </a:lnTo>
                  <a:lnTo>
                    <a:pt x="73" y="990"/>
                  </a:lnTo>
                  <a:lnTo>
                    <a:pt x="71" y="1000"/>
                  </a:lnTo>
                  <a:lnTo>
                    <a:pt x="0" y="1164"/>
                  </a:lnTo>
                  <a:lnTo>
                    <a:pt x="187" y="1268"/>
                  </a:lnTo>
                  <a:lnTo>
                    <a:pt x="170" y="1322"/>
                  </a:lnTo>
                  <a:lnTo>
                    <a:pt x="168" y="1392"/>
                  </a:lnTo>
                  <a:lnTo>
                    <a:pt x="172" y="1452"/>
                  </a:lnTo>
                  <a:lnTo>
                    <a:pt x="175" y="1479"/>
                  </a:lnTo>
                  <a:lnTo>
                    <a:pt x="468" y="1903"/>
                  </a:lnTo>
                  <a:lnTo>
                    <a:pt x="613" y="1922"/>
                  </a:lnTo>
                  <a:lnTo>
                    <a:pt x="604" y="2464"/>
                  </a:lnTo>
                  <a:lnTo>
                    <a:pt x="604" y="2779"/>
                  </a:lnTo>
                  <a:lnTo>
                    <a:pt x="2415" y="2779"/>
                  </a:lnTo>
                  <a:lnTo>
                    <a:pt x="2415" y="2665"/>
                  </a:lnTo>
                  <a:lnTo>
                    <a:pt x="2430" y="2660"/>
                  </a:lnTo>
                  <a:lnTo>
                    <a:pt x="2447" y="2658"/>
                  </a:lnTo>
                  <a:lnTo>
                    <a:pt x="2461" y="2653"/>
                  </a:lnTo>
                  <a:lnTo>
                    <a:pt x="2474" y="2648"/>
                  </a:lnTo>
                  <a:lnTo>
                    <a:pt x="2486" y="2643"/>
                  </a:lnTo>
                  <a:lnTo>
                    <a:pt x="2495" y="2641"/>
                  </a:lnTo>
                  <a:lnTo>
                    <a:pt x="2500" y="2639"/>
                  </a:lnTo>
                  <a:lnTo>
                    <a:pt x="2503" y="2639"/>
                  </a:lnTo>
                  <a:lnTo>
                    <a:pt x="2573" y="2605"/>
                  </a:lnTo>
                  <a:lnTo>
                    <a:pt x="2609" y="2651"/>
                  </a:lnTo>
                  <a:lnTo>
                    <a:pt x="2643" y="2651"/>
                  </a:lnTo>
                  <a:lnTo>
                    <a:pt x="2653" y="2583"/>
                  </a:lnTo>
                  <a:lnTo>
                    <a:pt x="2653" y="2522"/>
                  </a:lnTo>
                  <a:lnTo>
                    <a:pt x="2646" y="2481"/>
                  </a:lnTo>
                  <a:lnTo>
                    <a:pt x="2643" y="2464"/>
                  </a:lnTo>
                  <a:lnTo>
                    <a:pt x="2641" y="2467"/>
                  </a:lnTo>
                  <a:lnTo>
                    <a:pt x="2631" y="2472"/>
                  </a:lnTo>
                  <a:lnTo>
                    <a:pt x="2619" y="2469"/>
                  </a:lnTo>
                  <a:lnTo>
                    <a:pt x="2609" y="2452"/>
                  </a:lnTo>
                  <a:lnTo>
                    <a:pt x="2602" y="2426"/>
                  </a:lnTo>
                  <a:lnTo>
                    <a:pt x="2597" y="2401"/>
                  </a:lnTo>
                  <a:lnTo>
                    <a:pt x="2602" y="2377"/>
                  </a:lnTo>
                  <a:lnTo>
                    <a:pt x="2621" y="2358"/>
                  </a:lnTo>
                  <a:lnTo>
                    <a:pt x="2638" y="2300"/>
                  </a:lnTo>
                  <a:lnTo>
                    <a:pt x="2646" y="2196"/>
                  </a:lnTo>
                  <a:lnTo>
                    <a:pt x="2650" y="2082"/>
                  </a:lnTo>
                  <a:lnTo>
                    <a:pt x="2655" y="2007"/>
                  </a:lnTo>
                  <a:lnTo>
                    <a:pt x="2672" y="1970"/>
                  </a:lnTo>
                  <a:lnTo>
                    <a:pt x="2694" y="1949"/>
                  </a:lnTo>
                  <a:lnTo>
                    <a:pt x="2716" y="1939"/>
                  </a:lnTo>
                  <a:lnTo>
                    <a:pt x="2725" y="1937"/>
                  </a:lnTo>
                  <a:lnTo>
                    <a:pt x="2793" y="1949"/>
                  </a:lnTo>
                  <a:lnTo>
                    <a:pt x="2851" y="1956"/>
                  </a:lnTo>
                  <a:lnTo>
                    <a:pt x="2907" y="1954"/>
                  </a:lnTo>
                  <a:lnTo>
                    <a:pt x="2956" y="1949"/>
                  </a:lnTo>
                  <a:lnTo>
                    <a:pt x="2999" y="1937"/>
                  </a:lnTo>
                  <a:lnTo>
                    <a:pt x="3038" y="1920"/>
                  </a:lnTo>
                  <a:lnTo>
                    <a:pt x="3072" y="1900"/>
                  </a:lnTo>
                  <a:lnTo>
                    <a:pt x="3103" y="1876"/>
                  </a:lnTo>
                  <a:lnTo>
                    <a:pt x="3130" y="1849"/>
                  </a:lnTo>
                  <a:lnTo>
                    <a:pt x="3152" y="1823"/>
                  </a:lnTo>
                  <a:lnTo>
                    <a:pt x="3171" y="1794"/>
                  </a:lnTo>
                  <a:lnTo>
                    <a:pt x="3191" y="1765"/>
                  </a:lnTo>
                  <a:lnTo>
                    <a:pt x="3205" y="1736"/>
                  </a:lnTo>
                  <a:lnTo>
                    <a:pt x="3220" y="1707"/>
                  </a:lnTo>
                  <a:lnTo>
                    <a:pt x="3232" y="1680"/>
                  </a:lnTo>
                  <a:lnTo>
                    <a:pt x="3241" y="1656"/>
                  </a:lnTo>
                  <a:lnTo>
                    <a:pt x="3283" y="1527"/>
                  </a:lnTo>
                  <a:lnTo>
                    <a:pt x="3300" y="1389"/>
                  </a:lnTo>
                  <a:lnTo>
                    <a:pt x="3300" y="1264"/>
                  </a:lnTo>
                  <a:lnTo>
                    <a:pt x="3287" y="1176"/>
                  </a:lnTo>
                  <a:close/>
                </a:path>
              </a:pathLst>
            </a:custGeom>
            <a:solidFill>
              <a:srgbClr val="00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34828" name="Freeform 10"/>
            <p:cNvSpPr>
              <a:spLocks/>
            </p:cNvSpPr>
            <p:nvPr/>
          </p:nvSpPr>
          <p:spPr bwMode="auto">
            <a:xfrm>
              <a:off x="2134" y="2070"/>
              <a:ext cx="82" cy="77"/>
            </a:xfrm>
            <a:custGeom>
              <a:avLst/>
              <a:gdLst>
                <a:gd name="T0" fmla="*/ 75 w 82"/>
                <a:gd name="T1" fmla="*/ 26 h 77"/>
                <a:gd name="T2" fmla="*/ 77 w 82"/>
                <a:gd name="T3" fmla="*/ 21 h 77"/>
                <a:gd name="T4" fmla="*/ 82 w 82"/>
                <a:gd name="T5" fmla="*/ 12 h 77"/>
                <a:gd name="T6" fmla="*/ 82 w 82"/>
                <a:gd name="T7" fmla="*/ 4 h 77"/>
                <a:gd name="T8" fmla="*/ 77 w 82"/>
                <a:gd name="T9" fmla="*/ 0 h 77"/>
                <a:gd name="T10" fmla="*/ 68 w 82"/>
                <a:gd name="T11" fmla="*/ 2 h 77"/>
                <a:gd name="T12" fmla="*/ 60 w 82"/>
                <a:gd name="T13" fmla="*/ 9 h 77"/>
                <a:gd name="T14" fmla="*/ 51 w 82"/>
                <a:gd name="T15" fmla="*/ 17 h 77"/>
                <a:gd name="T16" fmla="*/ 43 w 82"/>
                <a:gd name="T17" fmla="*/ 21 h 77"/>
                <a:gd name="T18" fmla="*/ 41 w 82"/>
                <a:gd name="T19" fmla="*/ 24 h 77"/>
                <a:gd name="T20" fmla="*/ 36 w 82"/>
                <a:gd name="T21" fmla="*/ 26 h 77"/>
                <a:gd name="T22" fmla="*/ 29 w 82"/>
                <a:gd name="T23" fmla="*/ 31 h 77"/>
                <a:gd name="T24" fmla="*/ 22 w 82"/>
                <a:gd name="T25" fmla="*/ 38 h 77"/>
                <a:gd name="T26" fmla="*/ 17 w 82"/>
                <a:gd name="T27" fmla="*/ 43 h 77"/>
                <a:gd name="T28" fmla="*/ 12 w 82"/>
                <a:gd name="T29" fmla="*/ 46 h 77"/>
                <a:gd name="T30" fmla="*/ 7 w 82"/>
                <a:gd name="T31" fmla="*/ 50 h 77"/>
                <a:gd name="T32" fmla="*/ 0 w 82"/>
                <a:gd name="T33" fmla="*/ 53 h 77"/>
                <a:gd name="T34" fmla="*/ 0 w 82"/>
                <a:gd name="T35" fmla="*/ 58 h 77"/>
                <a:gd name="T36" fmla="*/ 14 w 82"/>
                <a:gd name="T37" fmla="*/ 65 h 77"/>
                <a:gd name="T38" fmla="*/ 31 w 82"/>
                <a:gd name="T39" fmla="*/ 75 h 77"/>
                <a:gd name="T40" fmla="*/ 48 w 82"/>
                <a:gd name="T41" fmla="*/ 77 h 77"/>
                <a:gd name="T42" fmla="*/ 60 w 82"/>
                <a:gd name="T43" fmla="*/ 70 h 77"/>
                <a:gd name="T44" fmla="*/ 70 w 82"/>
                <a:gd name="T45" fmla="*/ 50 h 77"/>
                <a:gd name="T46" fmla="*/ 73 w 82"/>
                <a:gd name="T47" fmla="*/ 34 h 77"/>
                <a:gd name="T48" fmla="*/ 75 w 82"/>
                <a:gd name="T49" fmla="*/ 26 h 7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82" h="77">
                  <a:moveTo>
                    <a:pt x="75" y="26"/>
                  </a:moveTo>
                  <a:lnTo>
                    <a:pt x="77" y="21"/>
                  </a:lnTo>
                  <a:lnTo>
                    <a:pt x="82" y="12"/>
                  </a:lnTo>
                  <a:lnTo>
                    <a:pt x="82" y="4"/>
                  </a:lnTo>
                  <a:lnTo>
                    <a:pt x="77" y="0"/>
                  </a:lnTo>
                  <a:lnTo>
                    <a:pt x="68" y="2"/>
                  </a:lnTo>
                  <a:lnTo>
                    <a:pt x="60" y="9"/>
                  </a:lnTo>
                  <a:lnTo>
                    <a:pt x="51" y="17"/>
                  </a:lnTo>
                  <a:lnTo>
                    <a:pt x="43" y="21"/>
                  </a:lnTo>
                  <a:lnTo>
                    <a:pt x="41" y="24"/>
                  </a:lnTo>
                  <a:lnTo>
                    <a:pt x="36" y="26"/>
                  </a:lnTo>
                  <a:lnTo>
                    <a:pt x="29" y="31"/>
                  </a:lnTo>
                  <a:lnTo>
                    <a:pt x="22" y="38"/>
                  </a:lnTo>
                  <a:lnTo>
                    <a:pt x="17" y="43"/>
                  </a:lnTo>
                  <a:lnTo>
                    <a:pt x="12" y="46"/>
                  </a:lnTo>
                  <a:lnTo>
                    <a:pt x="7" y="50"/>
                  </a:lnTo>
                  <a:lnTo>
                    <a:pt x="0" y="53"/>
                  </a:lnTo>
                  <a:lnTo>
                    <a:pt x="0" y="58"/>
                  </a:lnTo>
                  <a:lnTo>
                    <a:pt x="14" y="65"/>
                  </a:lnTo>
                  <a:lnTo>
                    <a:pt x="31" y="75"/>
                  </a:lnTo>
                  <a:lnTo>
                    <a:pt x="48" y="77"/>
                  </a:lnTo>
                  <a:lnTo>
                    <a:pt x="60" y="70"/>
                  </a:lnTo>
                  <a:lnTo>
                    <a:pt x="70" y="50"/>
                  </a:lnTo>
                  <a:lnTo>
                    <a:pt x="73" y="34"/>
                  </a:lnTo>
                  <a:lnTo>
                    <a:pt x="75" y="26"/>
                  </a:lnTo>
                  <a:close/>
                </a:path>
              </a:pathLst>
            </a:custGeom>
            <a:solidFill>
              <a:srgbClr val="00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AT"/>
            </a:p>
          </p:txBody>
        </p:sp>
      </p:grpSp>
      <p:sp>
        <p:nvSpPr>
          <p:cNvPr id="34819" name="Text Box 11"/>
          <p:cNvSpPr txBox="1">
            <a:spLocks noChangeArrowheads="1"/>
          </p:cNvSpPr>
          <p:nvPr/>
        </p:nvSpPr>
        <p:spPr bwMode="auto">
          <a:xfrm>
            <a:off x="4032513" y="3618890"/>
            <a:ext cx="3852337" cy="1754326"/>
          </a:xfrm>
          <a:prstGeom prst="rect">
            <a:avLst/>
          </a:prstGeom>
          <a:noFill/>
          <a:ln>
            <a:noFill/>
          </a:ln>
          <a:effectLst>
            <a:outerShdw dist="50800" dir="192033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r>
              <a:rPr lang="en-GB" altLang="de-DE" sz="3600" dirty="0">
                <a:solidFill>
                  <a:srgbClr val="FFFF00"/>
                </a:solidFill>
              </a:rPr>
              <a:t>Next IG-Meeting:</a:t>
            </a:r>
          </a:p>
          <a:p>
            <a:pPr algn="ctr" eaLnBrk="1" hangingPunct="1">
              <a:spcAft>
                <a:spcPct val="0"/>
              </a:spcAft>
              <a:buFontTx/>
              <a:buNone/>
            </a:pPr>
            <a:r>
              <a:rPr lang="en-GB" altLang="de-DE" sz="3600" dirty="0">
                <a:solidFill>
                  <a:srgbClr val="FFFF00"/>
                </a:solidFill>
              </a:rPr>
              <a:t>23-24 </a:t>
            </a:r>
            <a:r>
              <a:rPr lang="en-GB" altLang="de-DE" sz="3600" dirty="0" smtClean="0">
                <a:solidFill>
                  <a:srgbClr val="FFFF00"/>
                </a:solidFill>
              </a:rPr>
              <a:t>Feb 2021</a:t>
            </a:r>
            <a:endParaRPr lang="en-GB" altLang="de-DE" sz="3600" dirty="0">
              <a:solidFill>
                <a:srgbClr val="FFFF00"/>
              </a:solidFill>
            </a:endParaRPr>
          </a:p>
          <a:p>
            <a:pPr algn="ctr" eaLnBrk="1" hangingPunct="1">
              <a:spcAft>
                <a:spcPct val="0"/>
              </a:spcAft>
              <a:buFontTx/>
              <a:buNone/>
            </a:pPr>
            <a:r>
              <a:rPr lang="en-GB" altLang="de-DE" sz="3600" dirty="0" smtClean="0">
                <a:solidFill>
                  <a:srgbClr val="FFFF00"/>
                </a:solidFill>
              </a:rPr>
              <a:t>Brussels</a:t>
            </a:r>
            <a:endParaRPr lang="en-GB" altLang="de-DE" sz="3600" dirty="0">
              <a:solidFill>
                <a:srgbClr val="FFFF00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34925" y="5650784"/>
            <a:ext cx="1187450" cy="287337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feld 1"/>
          <p:cNvSpPr txBox="1">
            <a:spLocks noChangeArrowheads="1"/>
          </p:cNvSpPr>
          <p:nvPr/>
        </p:nvSpPr>
        <p:spPr bwMode="auto">
          <a:xfrm>
            <a:off x="0" y="125413"/>
            <a:ext cx="91440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ts val="2500"/>
              </a:lnSpc>
              <a:spcAft>
                <a:spcPct val="0"/>
              </a:spcAft>
              <a:buFontTx/>
              <a:buNone/>
            </a:pPr>
            <a:r>
              <a:rPr lang="en-US" altLang="de-DE" sz="3600">
                <a:solidFill>
                  <a:srgbClr val="003399"/>
                </a:solidFill>
              </a:rPr>
              <a:t>European Initiative</a:t>
            </a:r>
            <a:br>
              <a:rPr lang="en-US" altLang="de-DE" sz="3600">
                <a:solidFill>
                  <a:srgbClr val="003399"/>
                </a:solidFill>
              </a:rPr>
            </a:br>
            <a:r>
              <a:rPr lang="en-US" altLang="de-DE" sz="2000">
                <a:solidFill>
                  <a:srgbClr val="003399"/>
                </a:solidFill>
              </a:rPr>
              <a:t>for the exchange of young officers inspired by Erasmus</a:t>
            </a:r>
            <a:endParaRPr lang="de-AT" altLang="de-DE" sz="2200">
              <a:solidFill>
                <a:srgbClr val="003399"/>
              </a:solidFill>
            </a:endParaRPr>
          </a:p>
        </p:txBody>
      </p:sp>
      <p:sp>
        <p:nvSpPr>
          <p:cNvPr id="5" name="Inhaltsplatzhalter 2"/>
          <p:cNvSpPr txBox="1">
            <a:spLocks/>
          </p:cNvSpPr>
          <p:nvPr/>
        </p:nvSpPr>
        <p:spPr bwMode="auto">
          <a:xfrm>
            <a:off x="1400175" y="2133600"/>
            <a:ext cx="7740650" cy="186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36000"/>
          <a:lstStyle>
            <a:lvl1pPr marL="358775" indent="-358775" algn="l" rtl="0" eaLnBrk="0" fontAlgn="base" hangingPunct="0">
              <a:spcBef>
                <a:spcPct val="0"/>
              </a:spcBef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358775" algn="l" rtl="0" eaLnBrk="0" fontAlgn="base" hangingPunct="0">
              <a:spcBef>
                <a:spcPct val="0"/>
              </a:spcBef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079500" indent="-358775" algn="l" rtl="0" eaLnBrk="0" fontAlgn="base" hangingPunct="0">
              <a:spcBef>
                <a:spcPct val="0"/>
              </a:spcBef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439863" indent="-358775" algn="l" rtl="0" eaLnBrk="0" fontAlgn="base" hangingPunct="0">
              <a:spcBef>
                <a:spcPct val="0"/>
              </a:spcBef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798638" indent="-358775" algn="l" rtl="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GB" sz="11500" kern="0" dirty="0"/>
              <a:t>Photo</a:t>
            </a:r>
          </a:p>
        </p:txBody>
      </p:sp>
      <p:sp>
        <p:nvSpPr>
          <p:cNvPr id="6" name="Rechteck 5"/>
          <p:cNvSpPr>
            <a:spLocks noChangeArrowheads="1"/>
          </p:cNvSpPr>
          <p:nvPr/>
        </p:nvSpPr>
        <p:spPr bwMode="auto">
          <a:xfrm>
            <a:off x="0" y="1773238"/>
            <a:ext cx="9180513" cy="50847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endParaRPr lang="de-AT" alt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829310"/>
            <a:ext cx="9180513" cy="1079500"/>
          </a:xfrm>
          <a:solidFill>
            <a:srgbClr val="003399"/>
          </a:solidFill>
        </p:spPr>
        <p:txBody>
          <a:bodyPr anchor="ctr"/>
          <a:lstStyle/>
          <a:p>
            <a:pPr marL="0" indent="0" algn="ctr">
              <a:lnSpc>
                <a:spcPts val="2500"/>
              </a:lnSpc>
              <a:buFontTx/>
              <a:buNone/>
              <a:defRPr/>
            </a:pPr>
            <a:r>
              <a:rPr lang="en-GB" sz="3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48</a:t>
            </a:r>
            <a:r>
              <a:rPr lang="en-GB" sz="3400" baseline="30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GB" sz="3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 Group Meeting</a:t>
            </a:r>
          </a:p>
          <a:p>
            <a:pPr marL="0" indent="0" algn="ctr">
              <a:lnSpc>
                <a:spcPts val="1900"/>
              </a:lnSpc>
              <a:buFontTx/>
              <a:buNone/>
              <a:defRPr/>
            </a:pPr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Virtually (VTC) – 16-18 November </a:t>
            </a:r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075613" y="119063"/>
            <a:ext cx="750887" cy="64770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de-DE" dirty="0"/>
              <a:t>Adoption of the </a:t>
            </a:r>
            <a:r>
              <a:rPr lang="en-GB" altLang="de-DE" dirty="0" smtClean="0"/>
              <a:t>Agenda</a:t>
            </a:r>
            <a:endParaRPr lang="en-GB" alt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09155"/>
              </p:ext>
            </p:extLst>
          </p:nvPr>
        </p:nvGraphicFramePr>
        <p:xfrm>
          <a:off x="1458913" y="1628800"/>
          <a:ext cx="7639050" cy="470715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8895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8139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90767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Who</a:t>
                      </a:r>
                    </a:p>
                  </a:txBody>
                  <a:tcPr marL="35994" marR="35994" marT="35995" marB="35995" anchor="ctr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When</a:t>
                      </a:r>
                    </a:p>
                  </a:txBody>
                  <a:tcPr marL="35994" marR="35994" marT="35995" marB="35995" anchor="ctr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Topic</a:t>
                      </a:r>
                    </a:p>
                  </a:txBody>
                  <a:tcPr marL="35994" marR="35994" marT="35995" marB="35995" anchor="ctr">
                    <a:solidFill>
                      <a:srgbClr val="00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558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Peter van der </a:t>
                      </a:r>
                      <a:r>
                        <a:rPr lang="en-GB" sz="1400" b="1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Hijden</a:t>
                      </a: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(European Commission)</a:t>
                      </a:r>
                      <a:endParaRPr lang="en-GB" sz="14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88" marB="35988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400" b="1" i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Plenary</a:t>
                      </a:r>
                      <a:r>
                        <a:rPr lang="en-GB" sz="1400" b="1" i="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+ LoD 9</a:t>
                      </a:r>
                      <a:endParaRPr lang="en-GB" sz="1400" b="1" i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88" marB="35988" anchor="ctr"/>
                </a:tc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noProof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11:00:</a:t>
                      </a: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Plenary: European Universities</a:t>
                      </a:r>
                    </a:p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noProof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13:00:</a:t>
                      </a: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LoD 9: Q &amp; A</a:t>
                      </a:r>
                      <a:endParaRPr lang="en-GB" sz="14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88" marB="35988" anchor="ctr"/>
                </a:tc>
              </a:tr>
              <a:tr h="265587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 smtClean="0"/>
                        <a:t>Chairman LoD 7</a:t>
                      </a:r>
                      <a:endParaRPr lang="en-GB" sz="1400" b="1" noProof="0" dirty="0"/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400" b="1" i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Plenary</a:t>
                      </a:r>
                      <a:endParaRPr lang="en-GB" sz="1400" b="1" i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Film (connected to EUMACS 2021)</a:t>
                      </a:r>
                      <a:endParaRPr lang="en-GB" sz="14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9621"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Chairman LoD 14</a:t>
                      </a:r>
                      <a:endParaRPr lang="en-GB" sz="14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400" b="1" i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Plenary + LoD 14</a:t>
                      </a:r>
                      <a:endParaRPr lang="en-GB" sz="1400" b="1" i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Current</a:t>
                      </a:r>
                      <a:r>
                        <a:rPr lang="en-GB" sz="1400" b="1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status – way forward</a:t>
                      </a:r>
                      <a:endParaRPr lang="en-GB" sz="1400" b="1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</a:tr>
              <a:tr h="489621"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Centro </a:t>
                      </a:r>
                      <a:r>
                        <a:rPr lang="en-GB" sz="1400" b="1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Universitario</a:t>
                      </a: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la </a:t>
                      </a:r>
                      <a:r>
                        <a:rPr lang="en-GB" sz="1400" b="1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Defensa</a:t>
                      </a:r>
                      <a:r>
                        <a:rPr lang="en-GB" sz="1400" b="1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(ES)</a:t>
                      </a:r>
                      <a:endParaRPr lang="en-GB" sz="14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400" b="1" i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Plenary + LoD 9</a:t>
                      </a:r>
                      <a:endParaRPr lang="en-GB" sz="1400" b="1" i="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project: unification of security, </a:t>
                      </a:r>
                      <a:r>
                        <a:rPr lang="en-US" sz="1400" b="1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defence</a:t>
                      </a:r>
                      <a:r>
                        <a:rPr lang="en-US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military documents templates across Europe</a:t>
                      </a:r>
                      <a:endParaRPr lang="en-GB" sz="14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</a:tr>
              <a:tr h="489621"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Mr. GEHRINGER Johannes (DG Education and Culture)</a:t>
                      </a:r>
                      <a:endParaRPr lang="en-GB" sz="14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400" b="1" i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Plenary on 18 Nov </a:t>
                      </a:r>
                      <a:r>
                        <a:rPr lang="en-GB" sz="1400" b="1" i="0" kern="1200" noProof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11:00</a:t>
                      </a:r>
                      <a:endParaRPr lang="en-GB" sz="1400" b="1" i="0" kern="1200" noProof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new Erasmus+ Programme</a:t>
                      </a:r>
                      <a:endParaRPr lang="en-GB" sz="14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532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noProof="0" dirty="0"/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GB" sz="1400" b="1" i="0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n-GB" sz="14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19467"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noProof="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Chairman</a:t>
                      </a:r>
                      <a:endParaRPr lang="en-GB" sz="1400" b="1" kern="1200" noProof="0" dirty="0">
                        <a:solidFill>
                          <a:srgbClr val="00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400" b="1" i="0" kern="1200" noProof="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Plenary</a:t>
                      </a:r>
                      <a:endParaRPr lang="en-GB" sz="1400" b="1" i="0" kern="1200" noProof="0" dirty="0">
                        <a:solidFill>
                          <a:srgbClr val="00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noProof="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Request from LtCol Bielewicz (Internships at NATO</a:t>
                      </a:r>
                      <a:r>
                        <a:rPr lang="en-GB" sz="1400" b="1" kern="1200" baseline="0" noProof="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 Training centre)</a:t>
                      </a:r>
                    </a:p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baseline="0" noProof="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lang="en-GB" sz="1400" b="1" i="1" kern="1200" baseline="0" noProof="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We </a:t>
                      </a:r>
                      <a:r>
                        <a:rPr lang="en-GB" sz="1400" b="1" i="1" kern="1200" baseline="0" noProof="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will not use EU channels for NATO </a:t>
                      </a:r>
                      <a:r>
                        <a:rPr lang="en-GB" sz="1400" b="1" i="1" kern="1200" baseline="0" noProof="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issues</a:t>
                      </a:r>
                      <a:r>
                        <a:rPr lang="en-GB" sz="1400" b="1" kern="1200" baseline="0" noProof="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”</a:t>
                      </a:r>
                      <a:endParaRPr lang="en-GB" sz="1400" b="1" kern="1200" noProof="0" dirty="0" smtClean="0">
                        <a:solidFill>
                          <a:srgbClr val="00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noProof="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If interested, get in contact with Marcin directly</a:t>
                      </a:r>
                      <a:endParaRPr lang="en-GB" sz="1400" b="1" kern="1200" noProof="0" dirty="0">
                        <a:solidFill>
                          <a:srgbClr val="00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19467">
                <a:tc>
                  <a:txBody>
                    <a:bodyPr/>
                    <a:lstStyle/>
                    <a:p>
                      <a:pPr algn="ctr"/>
                      <a:endParaRPr lang="en-GB" sz="1400" b="1" kern="1200" noProof="0" dirty="0">
                        <a:solidFill>
                          <a:srgbClr val="00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GB" sz="1400" b="1" i="0" kern="1200" noProof="0" dirty="0">
                        <a:solidFill>
                          <a:srgbClr val="00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  <a:tc>
                  <a:txBody>
                    <a:bodyPr/>
                    <a:lstStyle/>
                    <a:p>
                      <a:pPr marL="182563" indent="-18256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n-GB" sz="1400" b="1" kern="1200" noProof="0" dirty="0">
                        <a:solidFill>
                          <a:srgbClr val="00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4" marR="35994" marT="35995" marB="35995" anchor="ctr"/>
                </a:tc>
              </a:tr>
            </a:tbl>
          </a:graphicData>
        </a:graphic>
      </p:graphicFrame>
      <p:sp>
        <p:nvSpPr>
          <p:cNvPr id="4161" name="Rectangle 4"/>
          <p:cNvSpPr>
            <a:spLocks noChangeArrowheads="1"/>
          </p:cNvSpPr>
          <p:nvPr/>
        </p:nvSpPr>
        <p:spPr bwMode="auto">
          <a:xfrm>
            <a:off x="34925" y="1746250"/>
            <a:ext cx="1187450" cy="287338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  <p:extLst>
      <p:ext uri="{BB962C8B-B14F-4D97-AF65-F5344CB8AC3E}">
        <p14:creationId xmlns:p14="http://schemas.microsoft.com/office/powerpoint/2010/main" val="10622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/>
              <a:t>IG Meetings’</a:t>
            </a:r>
            <a:br>
              <a:rPr lang="en-US" altLang="de-DE" dirty="0"/>
            </a:br>
            <a:r>
              <a:rPr lang="en-US" altLang="de-DE" sz="2400" dirty="0"/>
              <a:t>List of Participants</a:t>
            </a:r>
            <a:endParaRPr lang="de-AT" alt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24013" y="1583714"/>
            <a:ext cx="7307262" cy="4824412"/>
          </a:xfrm>
        </p:spPr>
        <p:txBody>
          <a:bodyPr/>
          <a:lstStyle/>
          <a:p>
            <a:pPr marL="360000" indent="-360000">
              <a:spcBef>
                <a:spcPts val="0"/>
              </a:spcBef>
              <a:spcAft>
                <a:spcPts val="1800"/>
              </a:spcAft>
              <a:buClr>
                <a:schemeClr val="tx1"/>
              </a:buClr>
              <a:defRPr/>
            </a:pP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internal use only!</a:t>
            </a:r>
          </a:p>
          <a:p>
            <a:pPr marL="360000" indent="-360000">
              <a:spcBef>
                <a:spcPts val="0"/>
              </a:spcBef>
              <a:spcAft>
                <a:spcPts val="1800"/>
              </a:spcAft>
              <a:buClr>
                <a:schemeClr val="tx1"/>
              </a:buClr>
              <a:defRPr/>
            </a:pPr>
            <a:r>
              <a:rPr lang="en-GB" sz="2400" dirty="0"/>
              <a:t>Names in alphabetical </a:t>
            </a:r>
            <a:r>
              <a:rPr lang="en-GB" sz="2400" dirty="0" smtClean="0"/>
              <a:t>order</a:t>
            </a:r>
            <a:endParaRPr lang="en-GB" sz="2400" dirty="0"/>
          </a:p>
          <a:p>
            <a:pPr>
              <a:defRPr/>
            </a:pPr>
            <a:r>
              <a:rPr lang="en-GB" sz="2400" dirty="0" smtClean="0"/>
              <a:t>Chairman will send data with e-mail – please check </a:t>
            </a:r>
            <a:r>
              <a:rPr lang="en-GB" sz="2400" dirty="0"/>
              <a:t>your </a:t>
            </a:r>
            <a:r>
              <a:rPr lang="en-GB" sz="2400" dirty="0" smtClean="0"/>
              <a:t>data</a:t>
            </a:r>
            <a:endParaRPr lang="en-GB" sz="2400" dirty="0">
              <a:solidFill>
                <a:srgbClr val="0033CC"/>
              </a:solidFill>
            </a:endParaRPr>
          </a:p>
          <a:p>
            <a:pPr marL="360000" indent="-360000">
              <a:spcBef>
                <a:spcPts val="0"/>
              </a:spcBef>
              <a:spcAft>
                <a:spcPts val="1800"/>
              </a:spcAft>
              <a:buClr>
                <a:schemeClr val="tx1"/>
              </a:buClr>
              <a:defRPr/>
            </a:pPr>
            <a:r>
              <a:rPr lang="en-GB" sz="2400" dirty="0" smtClean="0"/>
              <a:t>Correct </a:t>
            </a:r>
            <a:r>
              <a:rPr lang="en-GB" sz="2400" dirty="0"/>
              <a:t>your data </a:t>
            </a:r>
            <a:r>
              <a:rPr lang="en-GB" sz="2400" dirty="0" smtClean="0">
                <a:sym typeface="Wingdings" panose="05000000000000000000" pitchFamily="2" charset="2"/>
              </a:rPr>
              <a:t> </a:t>
            </a:r>
            <a:r>
              <a:rPr lang="en-GB" sz="2400" dirty="0">
                <a:sym typeface="Wingdings" panose="05000000000000000000" pitchFamily="2" charset="2"/>
              </a:rPr>
              <a:t>also</a:t>
            </a:r>
            <a:r>
              <a:rPr lang="en-GB" sz="2400" dirty="0"/>
              <a:t> Erasmus+ </a:t>
            </a:r>
            <a:r>
              <a:rPr lang="en-GB" sz="2400" dirty="0" smtClean="0"/>
              <a:t>confirmation (“no grant”)</a:t>
            </a:r>
            <a:endParaRPr lang="en-GB" sz="2400" dirty="0"/>
          </a:p>
          <a:p>
            <a:pPr marL="360000" indent="-360000">
              <a:spcBef>
                <a:spcPts val="0"/>
              </a:spcBef>
              <a:spcAft>
                <a:spcPts val="1800"/>
              </a:spcAft>
              <a:buClr>
                <a:schemeClr val="tx1"/>
              </a:buClr>
              <a:defRPr/>
            </a:pPr>
            <a:r>
              <a:rPr lang="en-GB" sz="2400" dirty="0" smtClean="0"/>
              <a:t>A </a:t>
            </a:r>
            <a:r>
              <a:rPr lang="en-GB" sz="2400" dirty="0"/>
              <a:t>“general list” (EMILYO homepage) within PW-protected area is still there</a:t>
            </a:r>
            <a:br>
              <a:rPr lang="en-GB" sz="2400" dirty="0"/>
            </a:br>
            <a:r>
              <a:rPr lang="en-GB" sz="2400" dirty="0"/>
              <a:t>(is updated after each meeting)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4925" y="2011363"/>
            <a:ext cx="1187450" cy="287337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/>
              <a:t>EU BOEIs’</a:t>
            </a:r>
            <a:br>
              <a:rPr lang="en-US" altLang="de-DE" dirty="0"/>
            </a:br>
            <a:r>
              <a:rPr lang="en-US" altLang="de-DE" sz="2400" dirty="0"/>
              <a:t>List of Commandants/Superintendents</a:t>
            </a:r>
            <a:endParaRPr lang="de-AT" alt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24013" y="1557338"/>
            <a:ext cx="7307262" cy="4535958"/>
          </a:xfrm>
        </p:spPr>
        <p:txBody>
          <a:bodyPr/>
          <a:lstStyle/>
          <a:p>
            <a:pPr marL="360000" indent="-360000">
              <a:spcBef>
                <a:spcPts val="0"/>
              </a:spcBef>
              <a:spcAft>
                <a:spcPts val="1800"/>
              </a:spcAft>
              <a:buClr>
                <a:schemeClr val="tx1"/>
              </a:buClr>
              <a:defRPr/>
            </a:pPr>
            <a:r>
              <a:rPr lang="en-GB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internal use only!</a:t>
            </a:r>
          </a:p>
          <a:p>
            <a:pPr marL="360000" indent="-360000">
              <a:spcBef>
                <a:spcPts val="0"/>
              </a:spcBef>
              <a:spcAft>
                <a:spcPts val="1800"/>
              </a:spcAft>
              <a:buClr>
                <a:schemeClr val="tx1"/>
              </a:buClr>
              <a:defRPr/>
            </a:pPr>
            <a:r>
              <a:rPr lang="en-GB" dirty="0" smtClean="0"/>
              <a:t>Will be sent with an e- mail to you</a:t>
            </a:r>
            <a:endParaRPr lang="en-GB" dirty="0"/>
          </a:p>
          <a:p>
            <a:pPr>
              <a:defRPr/>
            </a:pPr>
            <a:r>
              <a:rPr lang="en-GB" dirty="0"/>
              <a:t>Please check your Commandant/ Superintendent </a:t>
            </a:r>
            <a:endParaRPr lang="en-GB" dirty="0" smtClean="0"/>
          </a:p>
          <a:p>
            <a:pPr>
              <a:defRPr/>
            </a:pPr>
            <a:r>
              <a:rPr lang="en-GB" dirty="0" smtClean="0"/>
              <a:t>A </a:t>
            </a:r>
            <a:r>
              <a:rPr lang="en-GB" dirty="0"/>
              <a:t>“general list” (EMILYO homepage) within PW-protected area is still there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4925" y="2011363"/>
            <a:ext cx="1187450" cy="287337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  <p:extLst>
      <p:ext uri="{BB962C8B-B14F-4D97-AF65-F5344CB8AC3E}">
        <p14:creationId xmlns:p14="http://schemas.microsoft.com/office/powerpoint/2010/main" val="63389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Meeting Minutes</a:t>
            </a:r>
            <a:br>
              <a:rPr lang="en-GB" altLang="de-DE" dirty="0"/>
            </a:br>
            <a:r>
              <a:rPr lang="en-GB" altLang="de-DE" sz="2400" dirty="0" smtClean="0"/>
              <a:t>47</a:t>
            </a:r>
            <a:r>
              <a:rPr lang="en-GB" altLang="de-DE" sz="2400" baseline="30000" dirty="0" smtClean="0"/>
              <a:t>th</a:t>
            </a:r>
            <a:r>
              <a:rPr lang="en-GB" altLang="de-DE" sz="2400" dirty="0" smtClean="0"/>
              <a:t> </a:t>
            </a:r>
            <a:r>
              <a:rPr lang="en-US" altLang="de-DE" sz="2400" dirty="0"/>
              <a:t>Meeting </a:t>
            </a:r>
            <a:endParaRPr lang="en-GB" altLang="de-DE" sz="2400" dirty="0"/>
          </a:p>
        </p:txBody>
      </p:sp>
      <p:sp>
        <p:nvSpPr>
          <p:cNvPr id="7171" name="Inhaltsplatzhalter 2"/>
          <p:cNvSpPr>
            <a:spLocks noGrp="1"/>
          </p:cNvSpPr>
          <p:nvPr>
            <p:ph idx="1"/>
          </p:nvPr>
        </p:nvSpPr>
        <p:spPr>
          <a:xfrm>
            <a:off x="1624013" y="1574376"/>
            <a:ext cx="7307262" cy="4678363"/>
          </a:xfrm>
        </p:spPr>
        <p:txBody>
          <a:bodyPr/>
          <a:lstStyle/>
          <a:p>
            <a:pPr>
              <a:spcAft>
                <a:spcPts val="1800"/>
              </a:spcAft>
              <a:defRPr/>
            </a:pPr>
            <a:r>
              <a:rPr lang="en-GB" altLang="de-DE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Silence procedure </a:t>
            </a:r>
            <a:r>
              <a:rPr lang="en-GB" altLang="de-DE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 </a:t>
            </a:r>
            <a:r>
              <a:rPr lang="en-GB" altLang="de-DE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broken;</a:t>
            </a:r>
            <a:r>
              <a:rPr lang="en-GB" altLang="de-DE" sz="20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altLang="de-DE" sz="2000" dirty="0" smtClean="0">
                <a:sym typeface="Wingdings" pitchFamily="2" charset="2"/>
              </a:rPr>
              <a:t>paragraph 8 was replaced by: “</a:t>
            </a:r>
            <a:r>
              <a:rPr lang="en-US" altLang="de-DE" sz="2000" b="0" i="1" dirty="0" err="1" smtClean="0">
                <a:sym typeface="Wingdings" pitchFamily="2" charset="2"/>
              </a:rPr>
              <a:t>Mr</a:t>
            </a:r>
            <a:r>
              <a:rPr lang="en-US" altLang="de-DE" sz="2000" b="0" i="1" dirty="0" smtClean="0">
                <a:sym typeface="Wingdings" pitchFamily="2" charset="2"/>
              </a:rPr>
              <a:t> </a:t>
            </a:r>
            <a:r>
              <a:rPr lang="en-US" altLang="de-DE" sz="2000" b="0" i="1" dirty="0">
                <a:sym typeface="Wingdings" pitchFamily="2" charset="2"/>
              </a:rPr>
              <a:t>Nikos </a:t>
            </a:r>
            <a:r>
              <a:rPr lang="en-US" altLang="de-DE" sz="2000" b="0" i="1" dirty="0" err="1">
                <a:sym typeface="Wingdings" pitchFamily="2" charset="2"/>
              </a:rPr>
              <a:t>Liolios</a:t>
            </a:r>
            <a:r>
              <a:rPr lang="en-US" altLang="de-DE" sz="2000" b="0" i="1" dirty="0">
                <a:sym typeface="Wingdings" pitchFamily="2" charset="2"/>
              </a:rPr>
              <a:t>, Erasmus+ Administrative Officer of the Department of European Educational </a:t>
            </a:r>
            <a:r>
              <a:rPr lang="en-US" altLang="de-DE" sz="2000" b="0" i="1" dirty="0" err="1">
                <a:sym typeface="Wingdings" pitchFamily="2" charset="2"/>
              </a:rPr>
              <a:t>Programmes</a:t>
            </a:r>
            <a:r>
              <a:rPr lang="en-US" altLang="de-DE" sz="2000" b="0" i="1" dirty="0">
                <a:sym typeface="Wingdings" pitchFamily="2" charset="2"/>
              </a:rPr>
              <a:t>, presented to the group the structure, activities and projects of </a:t>
            </a:r>
            <a:r>
              <a:rPr lang="en-US" altLang="de-DE" sz="2000" b="0" i="1" dirty="0" err="1" smtClean="0">
                <a:sym typeface="Wingdings" pitchFamily="2" charset="2"/>
              </a:rPr>
              <a:t>AUTh.</a:t>
            </a:r>
            <a:r>
              <a:rPr lang="en-US" altLang="de-DE" sz="2000" b="0" i="1" dirty="0" smtClean="0">
                <a:sym typeface="Wingdings" pitchFamily="2" charset="2"/>
              </a:rPr>
              <a:t> </a:t>
            </a:r>
            <a:r>
              <a:rPr lang="en-US" altLang="de-DE" sz="2000" b="0" i="1" dirty="0">
                <a:sym typeface="Wingdings" pitchFamily="2" charset="2"/>
              </a:rPr>
              <a:t>In addition, he conveyed </a:t>
            </a:r>
            <a:r>
              <a:rPr lang="en-US" altLang="de-DE" sz="2000" b="0" i="1" dirty="0" err="1">
                <a:sym typeface="Wingdings" pitchFamily="2" charset="2"/>
              </a:rPr>
              <a:t>AUTh</a:t>
            </a:r>
            <a:r>
              <a:rPr lang="en-US" altLang="de-DE" sz="2000" b="0" i="1" dirty="0">
                <a:sym typeface="Wingdings" pitchFamily="2" charset="2"/>
              </a:rPr>
              <a:t> Rectorate’s strong support for the initiative and their willingness to become a member of the ESDC network, after further consultations with the Vice Rector for Academic &amp; Student Affairs, prof. Dimitrios </a:t>
            </a:r>
            <a:r>
              <a:rPr lang="en-US" altLang="de-DE" sz="2000" b="0" i="1" dirty="0" err="1">
                <a:sym typeface="Wingdings" pitchFamily="2" charset="2"/>
              </a:rPr>
              <a:t>Koveos</a:t>
            </a:r>
            <a:r>
              <a:rPr lang="en-US" altLang="de-DE" sz="2000" b="0" i="1" dirty="0" smtClean="0">
                <a:sym typeface="Wingdings" pitchFamily="2" charset="2"/>
              </a:rPr>
              <a:t>.”</a:t>
            </a:r>
            <a:endParaRPr lang="en-US" altLang="de-DE" sz="2000" b="0" dirty="0">
              <a:sym typeface="Wingdings" pitchFamily="2" charset="2"/>
            </a:endParaRPr>
          </a:p>
          <a:p>
            <a:pPr>
              <a:spcAft>
                <a:spcPts val="1800"/>
              </a:spcAft>
              <a:defRPr/>
            </a:pPr>
            <a:r>
              <a:rPr lang="en-GB" altLang="de-DE" sz="2000" dirty="0" smtClean="0"/>
              <a:t>When </a:t>
            </a:r>
            <a:r>
              <a:rPr lang="en-GB" altLang="de-DE" sz="2000" dirty="0"/>
              <a:t>minutes are approved, they are up-loaded onto the Emilyo homepage</a:t>
            </a:r>
            <a:br>
              <a:rPr lang="en-GB" altLang="de-DE" sz="2000" dirty="0"/>
            </a:br>
            <a:r>
              <a:rPr lang="en-GB" altLang="de-DE" sz="2000" dirty="0">
                <a:hlinkClick r:id="rId2"/>
              </a:rPr>
              <a:t>http://www.emilyo.eu/node/872</a:t>
            </a:r>
            <a:r>
              <a:rPr lang="en-GB" altLang="de-DE" sz="2000" dirty="0"/>
              <a:t> </a:t>
            </a:r>
          </a:p>
          <a:p>
            <a:pPr>
              <a:spcAft>
                <a:spcPts val="1800"/>
              </a:spcAft>
              <a:defRPr/>
            </a:pPr>
            <a:r>
              <a:rPr lang="en-GB" altLang="de-DE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Please respond to the requests</a:t>
            </a:r>
            <a:br>
              <a:rPr lang="en-GB" altLang="de-DE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altLang="de-DE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(last page of the meeting minutes)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4925" y="2262188"/>
            <a:ext cx="1187450" cy="287337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Ernst &amp; Young</a:t>
            </a:r>
            <a:br>
              <a:rPr lang="en-GB" dirty="0"/>
            </a:br>
            <a:r>
              <a:rPr lang="en-GB" sz="2400" dirty="0"/>
              <a:t>Training for IG Members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GB" dirty="0" smtClean="0"/>
              <a:t>Statement / presentation by ESDC Training Manager</a:t>
            </a:r>
          </a:p>
          <a:p>
            <a:pPr>
              <a:spcAft>
                <a:spcPts val="1800"/>
              </a:spcAft>
            </a:pPr>
            <a:r>
              <a:rPr lang="en-GB" dirty="0" smtClean="0"/>
              <a:t>Maximum </a:t>
            </a:r>
            <a:r>
              <a:rPr lang="en-GB" dirty="0"/>
              <a:t>27 persons</a:t>
            </a:r>
          </a:p>
          <a:p>
            <a:r>
              <a:rPr lang="en-GB" dirty="0" smtClean="0"/>
              <a:t>Dates</a:t>
            </a:r>
            <a:r>
              <a:rPr lang="en-GB" dirty="0"/>
              <a:t>:</a:t>
            </a:r>
          </a:p>
          <a:p>
            <a:pPr lvl="1"/>
            <a:r>
              <a:rPr lang="en-GB" dirty="0" smtClean="0"/>
              <a:t>4 </a:t>
            </a:r>
            <a:r>
              <a:rPr lang="en-GB" dirty="0"/>
              <a:t>days (half days) via VTC</a:t>
            </a:r>
          </a:p>
          <a:p>
            <a:pPr lvl="1">
              <a:spcAft>
                <a:spcPts val="1800"/>
              </a:spcAft>
            </a:pPr>
            <a:r>
              <a:rPr lang="en-GB" b="1" dirty="0">
                <a:solidFill>
                  <a:srgbClr val="FF0000"/>
                </a:solidFill>
              </a:rPr>
              <a:t>30 Nov-03 </a:t>
            </a:r>
            <a:r>
              <a:rPr lang="en-GB" b="1" dirty="0" smtClean="0">
                <a:solidFill>
                  <a:srgbClr val="FF0000"/>
                </a:solidFill>
              </a:rPr>
              <a:t>Dec</a:t>
            </a:r>
          </a:p>
          <a:p>
            <a:pPr>
              <a:spcAft>
                <a:spcPts val="1800"/>
              </a:spcAft>
            </a:pPr>
            <a:r>
              <a:rPr lang="en-GB" dirty="0"/>
              <a:t>Documents are available at:</a:t>
            </a:r>
            <a:br>
              <a:rPr lang="en-GB" dirty="0"/>
            </a:b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www.emilyo.eu/node/1191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4925" y="2530430"/>
            <a:ext cx="1187450" cy="287338"/>
          </a:xfrm>
          <a:prstGeom prst="rect">
            <a:avLst/>
          </a:prstGeom>
          <a:solidFill>
            <a:srgbClr val="003399">
              <a:alpha val="15686"/>
            </a:srgbClr>
          </a:solidFill>
          <a:ln w="9525" algn="ctr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Aft>
                <a:spcPts val="600"/>
              </a:spcAft>
              <a:buChar char="•"/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60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60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600"/>
              </a:spcAft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Aft>
                <a:spcPct val="0"/>
              </a:spcAft>
              <a:buFontTx/>
              <a:buNone/>
            </a:pPr>
            <a:endParaRPr lang="de-AT" altLang="de-DE" sz="1800" b="0"/>
          </a:p>
        </p:txBody>
      </p:sp>
    </p:spTree>
    <p:extLst>
      <p:ext uri="{BB962C8B-B14F-4D97-AF65-F5344CB8AC3E}">
        <p14:creationId xmlns:p14="http://schemas.microsoft.com/office/powerpoint/2010/main" val="250890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2240</Words>
  <Application>Microsoft Office PowerPoint</Application>
  <PresentationFormat>Bildschirmpräsentation (4:3)</PresentationFormat>
  <Paragraphs>571</Paragraphs>
  <Slides>44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44</vt:i4>
      </vt:variant>
    </vt:vector>
  </HeadingPairs>
  <TitlesOfParts>
    <vt:vector size="45" baseType="lpstr">
      <vt:lpstr>Standarddesign</vt:lpstr>
      <vt:lpstr>48th Meeting of the Implementation Group (Belgium)</vt:lpstr>
      <vt:lpstr>FYI</vt:lpstr>
      <vt:lpstr>Agenda</vt:lpstr>
      <vt:lpstr>Adoption of the Agenda</vt:lpstr>
      <vt:lpstr>Adoption of the Agenda</vt:lpstr>
      <vt:lpstr>IG Meetings’ List of Participants</vt:lpstr>
      <vt:lpstr>EU BOEIs’ List of Commandants/Superintendents</vt:lpstr>
      <vt:lpstr>Meeting Minutes 47th Meeting </vt:lpstr>
      <vt:lpstr>Ernst &amp; Young Training for IG Members</vt:lpstr>
      <vt:lpstr>Research Project SARS CoV-2 – Magnesium Research Project</vt:lpstr>
      <vt:lpstr>ESDC as accreditation agency</vt:lpstr>
      <vt:lpstr>General Remark International &amp; EMILYO Forms</vt:lpstr>
      <vt:lpstr>Centro Universitario de la Defensa</vt:lpstr>
      <vt:lpstr>Honorary Members of the Implementation Group (since 2017)</vt:lpstr>
      <vt:lpstr>Honorary Members of the Implementation Group</vt:lpstr>
      <vt:lpstr>The Norwegian Defense University College (NDUC)</vt:lpstr>
      <vt:lpstr>Information about LODs LOD 1 - LOD 15</vt:lpstr>
      <vt:lpstr>Information about LODs LOD 1 - LOD 15</vt:lpstr>
      <vt:lpstr>Information about LODs LOD 1 - LOD 15</vt:lpstr>
      <vt:lpstr>All Common Modules as of: 17 November 2020</vt:lpstr>
      <vt:lpstr>New Common Modules (LoD 8)  by NDAL / Discussion &amp; Decision</vt:lpstr>
      <vt:lpstr>Information about LODs LOD 1 - LOD 15</vt:lpstr>
      <vt:lpstr>Information about LODs LOD 1 - LOD 15</vt:lpstr>
      <vt:lpstr>Chairpersons for existing Lines of Development</vt:lpstr>
      <vt:lpstr>Reports about conducted Exchange Events (Past)</vt:lpstr>
      <vt:lpstr>Reports about upcoming Exchange Events (Future)</vt:lpstr>
      <vt:lpstr>5th CSDP Olympiad at CDA (Milestones &amp; further Steps)</vt:lpstr>
      <vt:lpstr>5th CSDP Olympiad at CDA (Milestones &amp; further Steps)</vt:lpstr>
      <vt:lpstr>EUMACS 2021 Military Academy Lisbon/PT</vt:lpstr>
      <vt:lpstr>6th CSDP Olympiad &amp; EUMACS 2022 Requests and first Decisions</vt:lpstr>
      <vt:lpstr>iMAF 2021 international Military Academic Forum 2021</vt:lpstr>
      <vt:lpstr>GAREA contribution Statistics</vt:lpstr>
      <vt:lpstr>GAREA contribution Statistics</vt:lpstr>
      <vt:lpstr>GAREA Recommendations</vt:lpstr>
      <vt:lpstr>LoD presentations</vt:lpstr>
      <vt:lpstr>Information about ECA European Citizen Association</vt:lpstr>
      <vt:lpstr>Meeting PIO Contributions to the List</vt:lpstr>
      <vt:lpstr>Coordination for Implementation</vt:lpstr>
      <vt:lpstr>Agenda 49th Meeting in Brussels: 23-24 Feb 2021</vt:lpstr>
      <vt:lpstr>Next Meetings of the Implementation Group</vt:lpstr>
      <vt:lpstr>Work-Plan Contributions?</vt:lpstr>
      <vt:lpstr>AOB</vt:lpstr>
      <vt:lpstr>PowerPoint-Präsentation</vt:lpstr>
      <vt:lpstr>PowerPoint-Präsentation</vt:lpstr>
    </vt:vector>
  </TitlesOfParts>
  <Company>ECDL Trainer Schulversion Software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lecture</dc:title>
  <dc:creator>Harry</dc:creator>
  <cp:lastModifiedBy>Dr. Harald GELL, MSc, MSD, MBA</cp:lastModifiedBy>
  <cp:revision>848</cp:revision>
  <cp:lastPrinted>2020-11-15T15:57:38Z</cp:lastPrinted>
  <dcterms:created xsi:type="dcterms:W3CDTF">2009-07-10T17:32:08Z</dcterms:created>
  <dcterms:modified xsi:type="dcterms:W3CDTF">2020-11-16T19:21:00Z</dcterms:modified>
</cp:coreProperties>
</file>