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59" r:id="rId2"/>
    <p:sldId id="429" r:id="rId3"/>
    <p:sldId id="297" r:id="rId4"/>
    <p:sldId id="417" r:id="rId5"/>
    <p:sldId id="418" r:id="rId6"/>
    <p:sldId id="432" r:id="rId7"/>
    <p:sldId id="419" r:id="rId8"/>
    <p:sldId id="456" r:id="rId9"/>
    <p:sldId id="457" r:id="rId10"/>
    <p:sldId id="458" r:id="rId11"/>
    <p:sldId id="466" r:id="rId12"/>
    <p:sldId id="465" r:id="rId13"/>
    <p:sldId id="459" r:id="rId14"/>
    <p:sldId id="461" r:id="rId15"/>
    <p:sldId id="460" r:id="rId16"/>
    <p:sldId id="464" r:id="rId17"/>
    <p:sldId id="470" r:id="rId18"/>
    <p:sldId id="471" r:id="rId19"/>
    <p:sldId id="467" r:id="rId20"/>
    <p:sldId id="468" r:id="rId21"/>
    <p:sldId id="469" r:id="rId22"/>
    <p:sldId id="427" r:id="rId23"/>
    <p:sldId id="443" r:id="rId24"/>
    <p:sldId id="452" r:id="rId25"/>
    <p:sldId id="450" r:id="rId26"/>
    <p:sldId id="444" r:id="rId27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523">
          <p15:clr>
            <a:srgbClr val="A4A3A4"/>
          </p15:clr>
        </p15:guide>
        <p15:guide id="2" pos="33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99"/>
    <a:srgbClr val="008000"/>
    <a:srgbClr val="0033CC"/>
    <a:srgbClr val="FFCCFF"/>
    <a:srgbClr val="CCECFF"/>
    <a:srgbClr val="FFFF00"/>
    <a:srgbClr val="CCFFFF"/>
    <a:srgbClr val="99CC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96" autoAdjust="0"/>
    <p:restoredTop sz="94660"/>
  </p:normalViewPr>
  <p:slideViewPr>
    <p:cSldViewPr showGuides="1">
      <p:cViewPr varScale="1">
        <p:scale>
          <a:sx n="87" d="100"/>
          <a:sy n="87" d="100"/>
        </p:scale>
        <p:origin x="-744" y="-82"/>
      </p:cViewPr>
      <p:guideLst>
        <p:guide orient="horz" pos="2523"/>
        <p:guide pos="33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7F43EE-5105-49C6-8DD6-3981E187AB4A}" type="datetimeFigureOut">
              <a:rPr lang="de-AT"/>
              <a:pPr>
                <a:defRPr/>
              </a:pPr>
              <a:t>15.11.2020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34B220A-C7CB-47B3-99DE-5065AF2F3E38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162236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65906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71285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040563" y="174625"/>
            <a:ext cx="1924050" cy="61547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265238" y="174625"/>
            <a:ext cx="5622925" cy="61547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88670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5517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82496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624013" y="1651000"/>
            <a:ext cx="3576637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353050" y="1651000"/>
            <a:ext cx="3578225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97262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25940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31777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914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26512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AT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858681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3C3C3"/>
            </a:gs>
            <a:gs pos="50000">
              <a:schemeClr val="bg1"/>
            </a:gs>
            <a:gs pos="100000">
              <a:srgbClr val="C3C3C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3"/>
          <p:cNvSpPr>
            <a:spLocks noChangeArrowheads="1"/>
          </p:cNvSpPr>
          <p:nvPr userDrawn="1"/>
        </p:nvSpPr>
        <p:spPr bwMode="auto">
          <a:xfrm rot="-5400000">
            <a:off x="-1238250" y="3906838"/>
            <a:ext cx="5132388" cy="144462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de-AT" altLang="de-DE" smtClean="0">
              <a:cs typeface="+mn-cs"/>
            </a:endParaRPr>
          </a:p>
        </p:txBody>
      </p:sp>
      <p:sp>
        <p:nvSpPr>
          <p:cNvPr id="1027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24013" y="1651000"/>
            <a:ext cx="7307262" cy="467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Textmasterformate durch Klicken bearbeiten</a:t>
            </a:r>
          </a:p>
          <a:p>
            <a:pPr lvl="1"/>
            <a:r>
              <a:rPr lang="en-GB" altLang="de-DE" smtClean="0"/>
              <a:t>Zweite Ebene</a:t>
            </a:r>
          </a:p>
          <a:p>
            <a:pPr lvl="2"/>
            <a:r>
              <a:rPr lang="en-GB" altLang="de-DE" smtClean="0"/>
              <a:t>Dritte Ebene</a:t>
            </a:r>
          </a:p>
          <a:p>
            <a:pPr lvl="3"/>
            <a:r>
              <a:rPr lang="en-GB" altLang="de-DE" smtClean="0"/>
              <a:t>Vierte Ebene</a:t>
            </a:r>
          </a:p>
          <a:p>
            <a:pPr lvl="4"/>
            <a:r>
              <a:rPr lang="en-GB" altLang="de-DE" smtClean="0"/>
              <a:t>Fünfte Ebene</a:t>
            </a:r>
          </a:p>
        </p:txBody>
      </p:sp>
      <p:sp>
        <p:nvSpPr>
          <p:cNvPr id="1031" name="Text Box 30"/>
          <p:cNvSpPr txBox="1">
            <a:spLocks noChangeArrowheads="1"/>
          </p:cNvSpPr>
          <p:nvPr userDrawn="1"/>
        </p:nvSpPr>
        <p:spPr bwMode="auto">
          <a:xfrm>
            <a:off x="401638" y="1106488"/>
            <a:ext cx="4460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fld id="{B0450A71-CBB2-43CE-85CE-C721534E6A3F}" type="slidenum">
              <a:rPr lang="en-GB" altLang="de-DE" sz="1000" b="1" smtClean="0">
                <a:solidFill>
                  <a:srgbClr val="777777"/>
                </a:solidFill>
              </a:rPr>
              <a:pPr algn="ctr">
                <a:spcBef>
                  <a:spcPct val="20000"/>
                </a:spcBef>
                <a:defRPr/>
              </a:pPr>
              <a:t>‹Nr.›</a:t>
            </a:fld>
            <a:endParaRPr lang="en-GB" altLang="de-DE" sz="1000" b="1" smtClean="0">
              <a:solidFill>
                <a:srgbClr val="777777"/>
              </a:solidFill>
            </a:endParaRPr>
          </a:p>
        </p:txBody>
      </p:sp>
      <p:sp>
        <p:nvSpPr>
          <p:cNvPr id="1029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265238" y="174625"/>
            <a:ext cx="76993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Klicken Sie, um das Titelformat zu bearbeiten</a:t>
            </a:r>
          </a:p>
        </p:txBody>
      </p:sp>
      <p:sp>
        <p:nvSpPr>
          <p:cNvPr id="1034" name="Rectangle 33"/>
          <p:cNvSpPr>
            <a:spLocks noChangeArrowheads="1"/>
          </p:cNvSpPr>
          <p:nvPr userDrawn="1"/>
        </p:nvSpPr>
        <p:spPr bwMode="auto">
          <a:xfrm>
            <a:off x="1258888" y="1412875"/>
            <a:ext cx="7885112" cy="144463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de-AT" altLang="de-DE" smtClean="0">
              <a:cs typeface="+mn-cs"/>
            </a:endParaRPr>
          </a:p>
        </p:txBody>
      </p:sp>
      <p:sp>
        <p:nvSpPr>
          <p:cNvPr id="1035" name="Text Box 34"/>
          <p:cNvSpPr txBox="1">
            <a:spLocks noChangeArrowheads="1"/>
          </p:cNvSpPr>
          <p:nvPr userDrawn="1"/>
        </p:nvSpPr>
        <p:spPr bwMode="auto">
          <a:xfrm>
            <a:off x="49213" y="1774379"/>
            <a:ext cx="1150937" cy="4606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Aft>
                <a:spcPts val="1800"/>
              </a:spcAft>
              <a:defRPr/>
            </a:pPr>
            <a:r>
              <a:rPr lang="en-GB" b="1" dirty="0" smtClean="0">
                <a:solidFill>
                  <a:srgbClr val="777777"/>
                </a:solidFill>
                <a:cs typeface="+mn-cs"/>
              </a:rPr>
              <a:t>Contents</a:t>
            </a:r>
          </a:p>
          <a:p>
            <a:pPr algn="ctr">
              <a:spcAft>
                <a:spcPts val="1800"/>
              </a:spcAft>
              <a:defRPr/>
            </a:pPr>
            <a:r>
              <a:rPr lang="en-US" sz="1200" dirty="0" smtClean="0">
                <a:solidFill>
                  <a:srgbClr val="777777"/>
                </a:solidFill>
                <a:cs typeface="+mn-cs"/>
              </a:rPr>
              <a:t>Aim</a:t>
            </a:r>
          </a:p>
          <a:p>
            <a:pPr algn="ctr">
              <a:spcAft>
                <a:spcPts val="1800"/>
              </a:spcAft>
              <a:defRPr/>
            </a:pPr>
            <a:r>
              <a:rPr lang="en-US" sz="1200" dirty="0" smtClean="0">
                <a:solidFill>
                  <a:srgbClr val="777777"/>
                </a:solidFill>
                <a:cs typeface="+mn-cs"/>
              </a:rPr>
              <a:t>How?</a:t>
            </a:r>
            <a:br>
              <a:rPr lang="en-US" sz="1200" dirty="0" smtClean="0">
                <a:solidFill>
                  <a:srgbClr val="777777"/>
                </a:solidFill>
                <a:cs typeface="+mn-cs"/>
              </a:rPr>
            </a:br>
            <a:r>
              <a:rPr lang="en-US" sz="1200" dirty="0" smtClean="0">
                <a:solidFill>
                  <a:srgbClr val="777777"/>
                </a:solidFill>
                <a:cs typeface="+mn-cs"/>
              </a:rPr>
              <a:t>&amp;</a:t>
            </a:r>
            <a:r>
              <a:rPr lang="en-US" sz="1200" baseline="0" dirty="0" smtClean="0">
                <a:solidFill>
                  <a:srgbClr val="777777"/>
                </a:solidFill>
                <a:cs typeface="+mn-cs"/>
              </a:rPr>
              <a:t> Why?</a:t>
            </a:r>
            <a:endParaRPr lang="en-US" sz="1200" dirty="0" smtClean="0">
              <a:solidFill>
                <a:srgbClr val="777777"/>
              </a:solidFill>
              <a:cs typeface="+mn-cs"/>
            </a:endParaRPr>
          </a:p>
          <a:p>
            <a:pPr algn="ctr">
              <a:spcAft>
                <a:spcPts val="1800"/>
              </a:spcAft>
              <a:defRPr/>
            </a:pPr>
            <a:r>
              <a:rPr lang="en-US" sz="1200" dirty="0" smtClean="0">
                <a:solidFill>
                  <a:srgbClr val="777777"/>
                </a:solidFill>
                <a:cs typeface="+mn-cs"/>
              </a:rPr>
              <a:t>Who?</a:t>
            </a:r>
          </a:p>
          <a:p>
            <a:pPr algn="ctr">
              <a:spcAft>
                <a:spcPts val="1800"/>
              </a:spcAft>
              <a:defRPr/>
            </a:pPr>
            <a:r>
              <a:rPr lang="en-US" sz="1200" dirty="0" smtClean="0">
                <a:solidFill>
                  <a:srgbClr val="777777"/>
                </a:solidFill>
                <a:cs typeface="+mn-cs"/>
              </a:rPr>
              <a:t>What?</a:t>
            </a:r>
          </a:p>
          <a:p>
            <a:pPr algn="ctr">
              <a:spcAft>
                <a:spcPts val="1800"/>
              </a:spcAft>
              <a:defRPr/>
            </a:pPr>
            <a:r>
              <a:rPr lang="en-US" sz="1200" dirty="0" smtClean="0">
                <a:solidFill>
                  <a:srgbClr val="777777"/>
                </a:solidFill>
                <a:cs typeface="+mn-cs"/>
              </a:rPr>
              <a:t>Cui bono?</a:t>
            </a:r>
          </a:p>
          <a:p>
            <a:pPr algn="ctr">
              <a:spcAft>
                <a:spcPts val="1800"/>
              </a:spcAft>
              <a:defRPr/>
            </a:pPr>
            <a:r>
              <a:rPr lang="en-GB" sz="1200" dirty="0" smtClean="0">
                <a:solidFill>
                  <a:srgbClr val="777777"/>
                </a:solidFill>
                <a:cs typeface="+mn-cs"/>
              </a:rPr>
              <a:t>Conclusion</a:t>
            </a:r>
          </a:p>
          <a:p>
            <a:pPr algn="ctr">
              <a:spcAft>
                <a:spcPts val="1800"/>
              </a:spcAft>
              <a:defRPr/>
            </a:pPr>
            <a:r>
              <a:rPr lang="en-GB" sz="1200" dirty="0" smtClean="0">
                <a:solidFill>
                  <a:srgbClr val="777777"/>
                </a:solidFill>
                <a:cs typeface="+mn-cs"/>
              </a:rPr>
              <a:t>Future</a:t>
            </a:r>
          </a:p>
          <a:p>
            <a:pPr algn="ctr">
              <a:spcAft>
                <a:spcPts val="1800"/>
              </a:spcAft>
              <a:defRPr/>
            </a:pPr>
            <a:r>
              <a:rPr lang="en-GB" sz="1200" dirty="0" smtClean="0">
                <a:solidFill>
                  <a:srgbClr val="777777"/>
                </a:solidFill>
                <a:cs typeface="+mn-cs"/>
              </a:rPr>
              <a:t>Further Information</a:t>
            </a:r>
          </a:p>
        </p:txBody>
      </p:sp>
      <p:sp>
        <p:nvSpPr>
          <p:cNvPr id="1059" name="Text Box 35"/>
          <p:cNvSpPr txBox="1">
            <a:spLocks noChangeArrowheads="1"/>
          </p:cNvSpPr>
          <p:nvPr userDrawn="1"/>
        </p:nvSpPr>
        <p:spPr bwMode="auto">
          <a:xfrm>
            <a:off x="0" y="811213"/>
            <a:ext cx="1258888" cy="74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GB" sz="1050" b="1" dirty="0" smtClean="0">
                <a:solidFill>
                  <a:srgbClr val="777777"/>
                </a:solidFill>
                <a:latin typeface="Arial" charset="0"/>
                <a:cs typeface="+mn-cs"/>
              </a:rPr>
              <a:t>EMILYO </a:t>
            </a:r>
          </a:p>
          <a:p>
            <a:pPr algn="ctr">
              <a:defRPr/>
            </a:pPr>
            <a:r>
              <a:rPr lang="en-GB" sz="1050" b="1" dirty="0" smtClean="0">
                <a:solidFill>
                  <a:srgbClr val="777777"/>
                </a:solidFill>
                <a:latin typeface="Arial" charset="0"/>
                <a:cs typeface="+mn-cs"/>
              </a:rPr>
              <a:t>at a glance</a:t>
            </a:r>
            <a:endParaRPr lang="en-GB" sz="1050" b="1" baseline="0" dirty="0" smtClean="0">
              <a:solidFill>
                <a:srgbClr val="777777"/>
              </a:solidFill>
              <a:latin typeface="Arial" charset="0"/>
              <a:cs typeface="+mn-cs"/>
            </a:endParaRPr>
          </a:p>
          <a:p>
            <a:pPr algn="ctr">
              <a:defRPr/>
            </a:pPr>
            <a:endParaRPr lang="en-GB" sz="1200" b="1" dirty="0" smtClean="0">
              <a:solidFill>
                <a:srgbClr val="777777"/>
              </a:solidFill>
              <a:latin typeface="Arial" charset="0"/>
              <a:cs typeface="+mn-cs"/>
            </a:endParaRPr>
          </a:p>
          <a:p>
            <a:pPr algn="ctr">
              <a:defRPr/>
            </a:pPr>
            <a:r>
              <a:rPr lang="en-GB" sz="1050" dirty="0" smtClean="0">
                <a:solidFill>
                  <a:srgbClr val="777777"/>
                </a:solidFill>
                <a:latin typeface="Arial" charset="0"/>
                <a:cs typeface="+mn-cs"/>
              </a:rPr>
              <a:t>16 November 2020</a:t>
            </a:r>
            <a:endParaRPr lang="en-GB" sz="1050" dirty="0">
              <a:solidFill>
                <a:srgbClr val="777777"/>
              </a:solidFill>
              <a:latin typeface="Arial" charset="0"/>
              <a:cs typeface="+mn-cs"/>
            </a:endParaRPr>
          </a:p>
        </p:txBody>
      </p:sp>
      <p:sp>
        <p:nvSpPr>
          <p:cNvPr id="28" name="Rectangle 25"/>
          <p:cNvSpPr>
            <a:spLocks noChangeArrowheads="1"/>
          </p:cNvSpPr>
          <p:nvPr userDrawn="1"/>
        </p:nvSpPr>
        <p:spPr bwMode="auto">
          <a:xfrm>
            <a:off x="-36513" y="6430963"/>
            <a:ext cx="9190038" cy="441325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de-AT" altLang="de-DE" smtClean="0"/>
          </a:p>
        </p:txBody>
      </p:sp>
      <p:sp>
        <p:nvSpPr>
          <p:cNvPr id="29" name="Text Box 26"/>
          <p:cNvSpPr txBox="1">
            <a:spLocks noChangeArrowheads="1"/>
          </p:cNvSpPr>
          <p:nvPr userDrawn="1"/>
        </p:nvSpPr>
        <p:spPr bwMode="auto">
          <a:xfrm>
            <a:off x="4479925" y="6496050"/>
            <a:ext cx="163195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dirty="0" smtClean="0">
                <a:solidFill>
                  <a:srgbClr val="E7E200"/>
                </a:solidFill>
                <a:cs typeface="+mn-cs"/>
              </a:rPr>
              <a:t>www.emilyo.eu </a:t>
            </a:r>
            <a:endParaRPr lang="en-GB" sz="1200" dirty="0" smtClean="0">
              <a:solidFill>
                <a:srgbClr val="E7E200"/>
              </a:solidFill>
              <a:latin typeface="Verdana" pitchFamily="34" charset="0"/>
              <a:cs typeface="+mn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0" y="64627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26"/>
          <p:cNvSpPr txBox="1">
            <a:spLocks noChangeArrowheads="1"/>
          </p:cNvSpPr>
          <p:nvPr userDrawn="1"/>
        </p:nvSpPr>
        <p:spPr bwMode="auto">
          <a:xfrm>
            <a:off x="98742" y="6456363"/>
            <a:ext cx="4003874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sz="1000" dirty="0" smtClean="0">
                <a:solidFill>
                  <a:srgbClr val="E7E200"/>
                </a:solidFill>
                <a:latin typeface="+mj-lt"/>
                <a:cs typeface="+mn-cs"/>
              </a:rPr>
              <a:t>Colonel Assoc. Prof. Harald GELL, PhD, MSc, MSD, MBA</a:t>
            </a:r>
          </a:p>
          <a:p>
            <a:pPr>
              <a:defRPr/>
            </a:pPr>
            <a:r>
              <a:rPr lang="en-GB" sz="1000" dirty="0" smtClean="0">
                <a:solidFill>
                  <a:srgbClr val="E7E200"/>
                </a:solidFill>
                <a:latin typeface="+mj-lt"/>
                <a:cs typeface="+mn-cs"/>
              </a:rPr>
              <a:t>Chairman of the Military Erasmus (EMILYO)</a:t>
            </a:r>
            <a:r>
              <a:rPr lang="en-GB" sz="1000" baseline="0" dirty="0" smtClean="0">
                <a:solidFill>
                  <a:srgbClr val="E7E200"/>
                </a:solidFill>
                <a:latin typeface="+mj-lt"/>
                <a:cs typeface="+mn-cs"/>
              </a:rPr>
              <a:t> </a:t>
            </a:r>
            <a:r>
              <a:rPr lang="en-GB" sz="1000" dirty="0" smtClean="0">
                <a:solidFill>
                  <a:srgbClr val="E7E200"/>
                </a:solidFill>
                <a:latin typeface="+mj-lt"/>
                <a:cs typeface="+mn-cs"/>
              </a:rPr>
              <a:t>Implementation Group</a:t>
            </a:r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9"/>
          <a:stretch/>
        </p:blipFill>
        <p:spPr>
          <a:xfrm>
            <a:off x="271350" y="72057"/>
            <a:ext cx="713643" cy="72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0"/>
        </a:spcBef>
        <a:spcAft>
          <a:spcPts val="60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rtl="0" eaLnBrk="0" fontAlgn="base" hangingPunct="0">
        <a:spcBef>
          <a:spcPct val="0"/>
        </a:spcBef>
        <a:spcAft>
          <a:spcPts val="600"/>
        </a:spcAft>
        <a:buChar char="–"/>
        <a:defRPr sz="2400">
          <a:solidFill>
            <a:schemeClr val="tx1"/>
          </a:solidFill>
          <a:latin typeface="+mn-lt"/>
        </a:defRPr>
      </a:lvl2pPr>
      <a:lvl3pPr marL="1079500" indent="-358775" algn="l" rtl="0" eaLnBrk="0" fontAlgn="base" hangingPunct="0">
        <a:spcBef>
          <a:spcPct val="0"/>
        </a:spcBef>
        <a:spcAft>
          <a:spcPts val="600"/>
        </a:spcAft>
        <a:buChar char="•"/>
        <a:defRPr sz="2000">
          <a:solidFill>
            <a:schemeClr val="tx1"/>
          </a:solidFill>
          <a:latin typeface="+mn-lt"/>
        </a:defRPr>
      </a:lvl3pPr>
      <a:lvl4pPr marL="1439863" indent="-358775" algn="l" rtl="0" eaLnBrk="0" fontAlgn="base" hangingPunct="0">
        <a:spcBef>
          <a:spcPct val="0"/>
        </a:spcBef>
        <a:spcAft>
          <a:spcPts val="600"/>
        </a:spcAft>
        <a:buChar char="–"/>
        <a:defRPr>
          <a:solidFill>
            <a:schemeClr val="tx1"/>
          </a:solidFill>
          <a:latin typeface="+mn-lt"/>
        </a:defRPr>
      </a:lvl4pPr>
      <a:lvl5pPr marL="1798638" indent="-358775" algn="l" rtl="0" eaLnBrk="0" fontAlgn="base" hangingPunct="0">
        <a:spcBef>
          <a:spcPct val="0"/>
        </a:spcBef>
        <a:spcAft>
          <a:spcPts val="60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milyo.eu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milyo.eu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milyo.eu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ilyo.eu/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ilyo.eu/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milyo.eu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andieraEU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284" b="7072"/>
          <a:stretch>
            <a:fillRect/>
          </a:stretch>
        </p:blipFill>
        <p:spPr bwMode="auto">
          <a:xfrm>
            <a:off x="1397000" y="1546225"/>
            <a:ext cx="7766050" cy="48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100" dir="162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01554" y="3320003"/>
            <a:ext cx="4576762" cy="2045593"/>
          </a:xfrm>
          <a:effectLst>
            <a:outerShdw blurRad="50800" dist="76200" dir="2700000" algn="tl" rotWithShape="0">
              <a:schemeClr val="tx1"/>
            </a:outerShdw>
          </a:effectLst>
        </p:spPr>
        <p:txBody>
          <a:bodyPr anchor="t"/>
          <a:lstStyle/>
          <a:p>
            <a:pPr algn="ctr" eaLnBrk="1" hangingPunct="1">
              <a:defRPr/>
            </a:pPr>
            <a:r>
              <a:rPr lang="en-US" altLang="de-DE" dirty="0" smtClean="0">
                <a:solidFill>
                  <a:srgbClr val="F2EC00"/>
                </a:solidFill>
              </a:rPr>
              <a:t>Implementation</a:t>
            </a:r>
            <a:br>
              <a:rPr lang="en-US" altLang="de-DE" dirty="0" smtClean="0">
                <a:solidFill>
                  <a:srgbClr val="F2EC00"/>
                </a:solidFill>
              </a:rPr>
            </a:br>
            <a:r>
              <a:rPr lang="en-US" altLang="de-DE" dirty="0" smtClean="0">
                <a:solidFill>
                  <a:srgbClr val="F2EC00"/>
                </a:solidFill>
              </a:rPr>
              <a:t>Group</a:t>
            </a:r>
            <a:br>
              <a:rPr lang="en-US" altLang="de-DE" dirty="0" smtClean="0">
                <a:solidFill>
                  <a:srgbClr val="F2EC00"/>
                </a:solidFill>
              </a:rPr>
            </a:br>
            <a:r>
              <a:rPr lang="en-US" altLang="de-DE" dirty="0" smtClean="0">
                <a:solidFill>
                  <a:srgbClr val="F2EC00"/>
                </a:solidFill>
              </a:rPr>
              <a:t>at a Glance</a:t>
            </a:r>
            <a:endParaRPr lang="en-US" altLang="de-DE" sz="4000" dirty="0">
              <a:solidFill>
                <a:srgbClr val="F2EC00"/>
              </a:solidFill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1493838"/>
            <a:ext cx="1255713" cy="4943475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85882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de-AT">
              <a:latin typeface="Arial" charset="0"/>
              <a:cs typeface="+mn-cs"/>
            </a:endParaRPr>
          </a:p>
        </p:txBody>
      </p:sp>
      <p:sp>
        <p:nvSpPr>
          <p:cNvPr id="2053" name="Textfeld 1"/>
          <p:cNvSpPr txBox="1">
            <a:spLocks noChangeArrowheads="1"/>
          </p:cNvSpPr>
          <p:nvPr/>
        </p:nvSpPr>
        <p:spPr bwMode="auto">
          <a:xfrm>
            <a:off x="1265238" y="296863"/>
            <a:ext cx="7777162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Aft>
                <a:spcPct val="0"/>
              </a:spcAft>
              <a:buFontTx/>
              <a:buNone/>
            </a:pPr>
            <a:r>
              <a:rPr lang="en-US" altLang="de-DE" sz="3600" dirty="0">
                <a:solidFill>
                  <a:srgbClr val="003399"/>
                </a:solidFill>
              </a:rPr>
              <a:t>European Initiative</a:t>
            </a:r>
            <a:br>
              <a:rPr lang="en-US" altLang="de-DE" sz="3600" dirty="0">
                <a:solidFill>
                  <a:srgbClr val="003399"/>
                </a:solidFill>
              </a:rPr>
            </a:br>
            <a:r>
              <a:rPr lang="en-US" altLang="de-DE" sz="2200" dirty="0">
                <a:solidFill>
                  <a:srgbClr val="003399"/>
                </a:solidFill>
              </a:rPr>
              <a:t>for the exchange of young officers inspired by Erasmus</a:t>
            </a:r>
            <a:endParaRPr lang="de-AT" altLang="de-DE" sz="2200" dirty="0">
              <a:solidFill>
                <a:srgbClr val="003399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65679" y="5683193"/>
            <a:ext cx="2397556" cy="864096"/>
          </a:xfrm>
          <a:prstGeom prst="rect">
            <a:avLst/>
          </a:prstGeom>
          <a:noFill/>
          <a:ln>
            <a:noFill/>
          </a:ln>
          <a:effectLst>
            <a:outerShdw blurRad="50800" dist="50800" dir="2700000" algn="tl" rotWithShape="0">
              <a:schemeClr val="tx1"/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de-DE" sz="4000" kern="0" dirty="0" smtClean="0">
                <a:solidFill>
                  <a:schemeClr val="bg1"/>
                </a:solidFill>
              </a:rPr>
              <a:t>EMILYO</a:t>
            </a:r>
            <a:endParaRPr lang="en-US" altLang="de-DE" sz="2400" kern="0" dirty="0">
              <a:solidFill>
                <a:schemeClr val="bg1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137561" y="1493241"/>
            <a:ext cx="2512312" cy="1512168"/>
          </a:xfrm>
          <a:prstGeom prst="rect">
            <a:avLst/>
          </a:prstGeom>
          <a:noFill/>
          <a:ln>
            <a:noFill/>
          </a:ln>
          <a:effectLst>
            <a:outerShdw blurRad="50800" dist="50800" dir="2700000" algn="tl" rotWithShape="0">
              <a:schemeClr val="tx1"/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de-DE" sz="4000" kern="0" dirty="0" smtClean="0">
                <a:solidFill>
                  <a:schemeClr val="bg1"/>
                </a:solidFill>
              </a:rPr>
              <a:t>The Initiative</a:t>
            </a:r>
            <a:endParaRPr lang="en-US" altLang="de-DE" sz="2400" kern="0" dirty="0">
              <a:solidFill>
                <a:schemeClr val="bg1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6883876" y="5157192"/>
            <a:ext cx="2282311" cy="936104"/>
          </a:xfrm>
          <a:prstGeom prst="rect">
            <a:avLst/>
          </a:prstGeom>
          <a:noFill/>
          <a:ln>
            <a:noFill/>
          </a:ln>
          <a:effectLst>
            <a:outerShdw blurRad="50800" dist="50800" dir="2700000" algn="tl" rotWithShape="0">
              <a:schemeClr val="tx1"/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de-DE" sz="4000" kern="0" dirty="0" smtClean="0">
                <a:solidFill>
                  <a:schemeClr val="bg1"/>
                </a:solidFill>
              </a:rPr>
              <a:t>Military</a:t>
            </a:r>
          </a:p>
          <a:p>
            <a:pPr algn="ctr" eaLnBrk="1" hangingPunct="1">
              <a:defRPr/>
            </a:pPr>
            <a:r>
              <a:rPr lang="en-US" altLang="de-DE" sz="4000" kern="0" dirty="0" smtClean="0">
                <a:solidFill>
                  <a:schemeClr val="bg1"/>
                </a:solidFill>
              </a:rPr>
              <a:t>Erasmus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581096" y="1628800"/>
            <a:ext cx="1557517" cy="936104"/>
          </a:xfrm>
          <a:prstGeom prst="rect">
            <a:avLst/>
          </a:prstGeom>
          <a:noFill/>
          <a:ln>
            <a:noFill/>
          </a:ln>
          <a:effectLst>
            <a:outerShdw blurRad="50800" dist="50800" dir="2700000" algn="tl" rotWithShape="0">
              <a:schemeClr val="tx1"/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de-DE" sz="2800" kern="0" dirty="0" smtClean="0">
                <a:solidFill>
                  <a:schemeClr val="bg1"/>
                </a:solidFill>
              </a:rPr>
              <a:t>Erasmus</a:t>
            </a:r>
          </a:p>
          <a:p>
            <a:pPr algn="ctr" eaLnBrk="1" hangingPunct="1">
              <a:defRPr/>
            </a:pPr>
            <a:r>
              <a:rPr lang="en-US" altLang="de-DE" sz="2800" kern="0" dirty="0" smtClean="0">
                <a:solidFill>
                  <a:schemeClr val="bg1"/>
                </a:solidFill>
              </a:rPr>
              <a:t>Militaire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sp>
        <p:nvSpPr>
          <p:cNvPr id="19" name="Titel 1"/>
          <p:cNvSpPr>
            <a:spLocks noGrp="1"/>
          </p:cNvSpPr>
          <p:nvPr>
            <p:ph type="title"/>
          </p:nvPr>
        </p:nvSpPr>
        <p:spPr>
          <a:xfrm>
            <a:off x="1265238" y="174625"/>
            <a:ext cx="7699375" cy="1143000"/>
          </a:xfrm>
        </p:spPr>
        <p:txBody>
          <a:bodyPr/>
          <a:lstStyle/>
          <a:p>
            <a:r>
              <a:rPr lang="en-GB" altLang="de-DE" dirty="0" smtClean="0"/>
              <a:t>What are we doing? </a:t>
            </a:r>
            <a:br>
              <a:rPr lang="en-GB" altLang="de-DE" dirty="0" smtClean="0"/>
            </a:br>
            <a:r>
              <a:rPr lang="en-GB" altLang="de-DE" sz="2400" dirty="0" smtClean="0"/>
              <a:t>Achievements </a:t>
            </a:r>
            <a:r>
              <a:rPr lang="en-GB" altLang="de-DE" sz="2400" dirty="0" smtClean="0">
                <a:sym typeface="Wingdings" panose="05000000000000000000" pitchFamily="2" charset="2"/>
              </a:rPr>
              <a:t> </a:t>
            </a:r>
            <a:r>
              <a:rPr lang="en-GB" altLang="de-DE" sz="2400" dirty="0" smtClean="0"/>
              <a:t>Lines of Development</a:t>
            </a:r>
            <a:endParaRPr lang="en-GB" altLang="de-DE" dirty="0" smtClean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954018"/>
              </p:ext>
            </p:extLst>
          </p:nvPr>
        </p:nvGraphicFramePr>
        <p:xfrm>
          <a:off x="1476375" y="1612366"/>
          <a:ext cx="7560121" cy="4490897"/>
        </p:xfrm>
        <a:graphic>
          <a:graphicData uri="http://schemas.openxmlformats.org/drawingml/2006/table">
            <a:tbl>
              <a:tblPr firstRow="1" firstCol="1" bandRow="1"/>
              <a:tblGrid>
                <a:gridCol w="788376">
                  <a:extLst>
                    <a:ext uri="{9D8B030D-6E8A-4147-A177-3AD203B41FA5}"/>
                  </a:extLst>
                </a:gridCol>
                <a:gridCol w="4971545">
                  <a:extLst>
                    <a:ext uri="{9D8B030D-6E8A-4147-A177-3AD203B41FA5}"/>
                  </a:extLst>
                </a:gridCol>
                <a:gridCol w="936104">
                  <a:extLst>
                    <a:ext uri="{9D8B030D-6E8A-4147-A177-3AD203B41FA5}"/>
                  </a:extLst>
                </a:gridCol>
                <a:gridCol w="864096"/>
              </a:tblGrid>
              <a:tr h="3199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LoD No.</a:t>
                      </a:r>
                      <a:endParaRPr lang="en-GB" sz="16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LoD Name </a:t>
                      </a:r>
                      <a:endParaRPr lang="en-GB" sz="16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Solved</a:t>
                      </a:r>
                      <a:endParaRPr lang="en-GB" sz="14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On-going</a:t>
                      </a:r>
                      <a:endParaRPr lang="en-GB" sz="1400" b="1" noProof="0" dirty="0" smtClean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System of Equivalences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2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Development of Competences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3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Development of IDL/e-learning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4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Create an IT-Platform (</a:t>
                      </a: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  <a:hlinkClick r:id="rId2"/>
                        </a:rPr>
                        <a:t>www.emilyo.eu</a:t>
                      </a: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) 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5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(Legal) Framework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6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National Implementation of the Programme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7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Financing the Initiative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8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Common Modules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9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Future Projects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10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Gender Mainstreaming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11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International Naval Semester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12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  <a:cs typeface="+mn-cs"/>
                        </a:rPr>
                        <a:t>International Air Force Semester</a:t>
                      </a:r>
                      <a:endParaRPr lang="en-GB" sz="1400" b="1" kern="1200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  <a:cs typeface="+mn-cs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13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International Technical Semester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</a:rPr>
                        <a:t>14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Research &amp; Development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</a:rPr>
                        <a:t>15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International Medical Semester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16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51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sp>
        <p:nvSpPr>
          <p:cNvPr id="19" name="Titel 1"/>
          <p:cNvSpPr>
            <a:spLocks noGrp="1"/>
          </p:cNvSpPr>
          <p:nvPr>
            <p:ph type="title"/>
          </p:nvPr>
        </p:nvSpPr>
        <p:spPr>
          <a:xfrm>
            <a:off x="1265238" y="174625"/>
            <a:ext cx="7699375" cy="1143000"/>
          </a:xfrm>
        </p:spPr>
        <p:txBody>
          <a:bodyPr/>
          <a:lstStyle/>
          <a:p>
            <a:r>
              <a:rPr lang="en-GB" altLang="de-DE" dirty="0" smtClean="0"/>
              <a:t>What are we doing? </a:t>
            </a:r>
            <a:br>
              <a:rPr lang="en-GB" altLang="de-DE" dirty="0" smtClean="0"/>
            </a:br>
            <a:r>
              <a:rPr lang="en-GB" altLang="de-DE" sz="2400" dirty="0" smtClean="0"/>
              <a:t>Achievements </a:t>
            </a:r>
            <a:r>
              <a:rPr lang="en-GB" altLang="de-DE" sz="2400" dirty="0" smtClean="0">
                <a:sym typeface="Wingdings" panose="05000000000000000000" pitchFamily="2" charset="2"/>
              </a:rPr>
              <a:t> </a:t>
            </a:r>
            <a:r>
              <a:rPr lang="en-GB" altLang="de-DE" sz="2400" dirty="0" smtClean="0"/>
              <a:t>Lines of Development</a:t>
            </a:r>
            <a:endParaRPr lang="en-GB" altLang="de-DE" dirty="0" smtClean="0"/>
          </a:p>
        </p:txBody>
      </p:sp>
      <p:sp>
        <p:nvSpPr>
          <p:cNvPr id="18" name="Inhaltsplatzhalter 2"/>
          <p:cNvSpPr>
            <a:spLocks noGrp="1"/>
          </p:cNvSpPr>
          <p:nvPr>
            <p:ph idx="1"/>
          </p:nvPr>
        </p:nvSpPr>
        <p:spPr>
          <a:xfrm>
            <a:off x="1624013" y="1572032"/>
            <a:ext cx="7307262" cy="4816916"/>
          </a:xfr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en-US" sz="2400" dirty="0" smtClean="0"/>
              <a:t>How to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finance</a:t>
            </a:r>
            <a:r>
              <a:rPr lang="en-US" sz="2400" dirty="0" smtClean="0"/>
              <a:t>?</a:t>
            </a:r>
          </a:p>
          <a:p>
            <a:pPr lvl="1">
              <a:spcAft>
                <a:spcPts val="1800"/>
              </a:spcAft>
              <a:buClr>
                <a:schemeClr val="tx1"/>
              </a:buClr>
            </a:pPr>
            <a:r>
              <a:rPr lang="en-US" sz="2000" b="1" dirty="0" smtClean="0"/>
              <a:t>ERASMUS+ exchange rules (cadets, lecturers, staff)</a:t>
            </a:r>
          </a:p>
          <a:p>
            <a:pPr lvl="1">
              <a:spcAft>
                <a:spcPts val="1800"/>
              </a:spcAft>
              <a:buClr>
                <a:schemeClr val="tx1"/>
              </a:buClr>
            </a:pPr>
            <a:r>
              <a:rPr lang="en-US" sz="2000" b="1" dirty="0" smtClean="0"/>
              <a:t>ERASMUS+ Strategic Partnership Projects</a:t>
            </a:r>
          </a:p>
          <a:p>
            <a:pPr lvl="1">
              <a:spcAft>
                <a:spcPts val="0"/>
              </a:spcAft>
              <a:buClr>
                <a:schemeClr val="tx1"/>
              </a:buClr>
            </a:pPr>
            <a:r>
              <a:rPr lang="en-US" sz="2000" b="1" dirty="0" smtClean="0"/>
              <a:t>LoD 5 Framework</a:t>
            </a:r>
          </a:p>
          <a:p>
            <a:pPr lvl="2">
              <a:spcAft>
                <a:spcPts val="0"/>
              </a:spcAft>
              <a:buClr>
                <a:schemeClr val="tx1"/>
              </a:buClr>
            </a:pPr>
            <a:r>
              <a:rPr lang="en-US" sz="1800" b="1" dirty="0" smtClean="0"/>
              <a:t>developed by lawyers</a:t>
            </a:r>
          </a:p>
          <a:p>
            <a:pPr lvl="2">
              <a:spcAft>
                <a:spcPts val="6000"/>
              </a:spcAft>
              <a:buClr>
                <a:schemeClr val="tx1"/>
              </a:buClr>
            </a:pPr>
            <a:r>
              <a:rPr lang="en-US" sz="1800" b="1" dirty="0" smtClean="0"/>
              <a:t>just 10+2 countries opted in</a:t>
            </a:r>
          </a:p>
          <a:p>
            <a:pPr lvl="1">
              <a:spcAft>
                <a:spcPts val="0"/>
              </a:spcAft>
              <a:buClr>
                <a:schemeClr val="tx1"/>
              </a:buClr>
            </a:pPr>
            <a:r>
              <a:rPr lang="en-US" sz="2000" b="1" dirty="0" smtClean="0"/>
              <a:t>iMAF 2016</a:t>
            </a:r>
          </a:p>
          <a:p>
            <a:pPr lvl="2">
              <a:spcAft>
                <a:spcPts val="0"/>
              </a:spcAft>
              <a:buClr>
                <a:schemeClr val="tx1"/>
              </a:buClr>
            </a:pPr>
            <a:r>
              <a:rPr lang="en-US" sz="1800" b="1" dirty="0" smtClean="0"/>
              <a:t>book</a:t>
            </a:r>
            <a:br>
              <a:rPr lang="en-US" sz="1800" b="1" dirty="0" smtClean="0"/>
            </a:br>
            <a:r>
              <a:rPr lang="en-US" sz="1800" b="1" dirty="0" smtClean="0"/>
              <a:t>(how to use external funds </a:t>
            </a:r>
            <a:r>
              <a:rPr lang="en-US" sz="1800" b="1" dirty="0" smtClean="0">
                <a:sym typeface="Wingdings" panose="05000000000000000000" pitchFamily="2" charset="2"/>
              </a:rPr>
              <a:t> </a:t>
            </a:r>
            <a:br>
              <a:rPr lang="en-US" sz="1800" b="1" dirty="0" smtClean="0">
                <a:sym typeface="Wingdings" panose="05000000000000000000" pitchFamily="2" charset="2"/>
              </a:rPr>
            </a:br>
            <a:r>
              <a:rPr lang="en-US" sz="1800" b="1" dirty="0" smtClean="0"/>
              <a:t>e.g.: ESDC:</a:t>
            </a:r>
            <a:br>
              <a:rPr lang="en-US" sz="1800" b="1" dirty="0" smtClean="0"/>
            </a:br>
            <a:r>
              <a:rPr lang="en-US" sz="1800" b="1" baseline="30000" dirty="0" smtClean="0">
                <a:sym typeface="Wingdings" panose="05000000000000000000" pitchFamily="2" charset="2"/>
              </a:rPr>
              <a:t>1</a:t>
            </a:r>
            <a:r>
              <a:rPr lang="en-US" sz="1800" b="1" dirty="0" smtClean="0">
                <a:sym typeface="Wingdings" panose="05000000000000000000" pitchFamily="2" charset="2"/>
              </a:rPr>
              <a:t>/</a:t>
            </a:r>
            <a:r>
              <a:rPr lang="en-US" sz="1800" b="1" baseline="-25000" dirty="0" smtClean="0">
                <a:sym typeface="Wingdings" panose="05000000000000000000" pitchFamily="2" charset="2"/>
              </a:rPr>
              <a:t>3</a:t>
            </a:r>
            <a:r>
              <a:rPr lang="en-US" sz="1800" b="1" dirty="0" smtClean="0">
                <a:sym typeface="Wingdings" panose="05000000000000000000" pitchFamily="2" charset="2"/>
              </a:rPr>
              <a:t> civilian students</a:t>
            </a:r>
            <a:r>
              <a:rPr lang="en-US" sz="1800" b="1" dirty="0" smtClean="0"/>
              <a:t>)</a:t>
            </a:r>
            <a:endParaRPr lang="en-US" sz="1800" b="1" dirty="0"/>
          </a:p>
          <a:p>
            <a:endParaRPr lang="de-AT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9" t="16778" r="31806" b="2223"/>
          <a:stretch/>
        </p:blipFill>
        <p:spPr bwMode="auto">
          <a:xfrm>
            <a:off x="6552286" y="3002179"/>
            <a:ext cx="2456739" cy="33728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5" name="Gruppieren 4"/>
          <p:cNvGrpSpPr/>
          <p:nvPr/>
        </p:nvGrpSpPr>
        <p:grpSpPr>
          <a:xfrm>
            <a:off x="1922783" y="3999202"/>
            <a:ext cx="4575847" cy="678735"/>
            <a:chOff x="1763688" y="4005064"/>
            <a:chExt cx="4575847" cy="678735"/>
          </a:xfrm>
        </p:grpSpPr>
        <p:grpSp>
          <p:nvGrpSpPr>
            <p:cNvPr id="8" name="Gruppieren 7"/>
            <p:cNvGrpSpPr/>
            <p:nvPr/>
          </p:nvGrpSpPr>
          <p:grpSpPr>
            <a:xfrm>
              <a:off x="2843006" y="4434907"/>
              <a:ext cx="1656000" cy="248892"/>
              <a:chOff x="2304000" y="4624078"/>
              <a:chExt cx="1656000" cy="248892"/>
            </a:xfrm>
          </p:grpSpPr>
          <p:pic>
            <p:nvPicPr>
              <p:cNvPr id="25" name="Picture 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04000" y="4632615"/>
                <a:ext cx="360000" cy="240355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27" name="Picture 1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600000" y="4624078"/>
                <a:ext cx="360000" cy="240355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cxnSp>
            <p:nvCxnSpPr>
              <p:cNvPr id="29" name="Gerade Verbindung mit Pfeil 2"/>
              <p:cNvCxnSpPr>
                <a:cxnSpLocks noChangeShapeType="1"/>
              </p:cNvCxnSpPr>
              <p:nvPr/>
            </p:nvCxnSpPr>
            <p:spPr bwMode="auto">
              <a:xfrm flipV="1">
                <a:off x="2711358" y="4748065"/>
                <a:ext cx="828072" cy="897"/>
              </a:xfrm>
              <a:prstGeom prst="straightConnector1">
                <a:avLst/>
              </a:prstGeom>
              <a:noFill/>
              <a:ln w="47625" algn="ctr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94982" y="4130829"/>
              <a:ext cx="360000" cy="24035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3" name="Picture 15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763688" y="4130829"/>
              <a:ext cx="360000" cy="24035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4" name="Picture 1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220112" y="4130829"/>
              <a:ext cx="360000" cy="24035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5" name="Picture 1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490982" y="4130829"/>
              <a:ext cx="360000" cy="24035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6" name="Picture 26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626982" y="4130829"/>
              <a:ext cx="360000" cy="24035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7" name="Picture 21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354982" y="4130829"/>
              <a:ext cx="360000" cy="24035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9" name="Picture 5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922982" y="4130829"/>
              <a:ext cx="360000" cy="24035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54" name="Picture 17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058982" y="4130829"/>
              <a:ext cx="360000" cy="24035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1" name="Picture 12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4790992" y="4131075"/>
              <a:ext cx="360000" cy="240243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2" name="Picture 19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417" y="4131318"/>
              <a:ext cx="360000" cy="24000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" name="Textfeld 3"/>
            <p:cNvSpPr txBox="1"/>
            <p:nvPr/>
          </p:nvSpPr>
          <p:spPr>
            <a:xfrm>
              <a:off x="5524888" y="4005064"/>
              <a:ext cx="8146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2400" b="1" dirty="0" smtClean="0"/>
                <a:t>(     )</a:t>
              </a:r>
              <a:endParaRPr lang="de-AT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66816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sp>
        <p:nvSpPr>
          <p:cNvPr id="19" name="Titel 1"/>
          <p:cNvSpPr>
            <a:spLocks noGrp="1"/>
          </p:cNvSpPr>
          <p:nvPr>
            <p:ph type="title"/>
          </p:nvPr>
        </p:nvSpPr>
        <p:spPr>
          <a:xfrm>
            <a:off x="1265238" y="174625"/>
            <a:ext cx="7699375" cy="1143000"/>
          </a:xfrm>
        </p:spPr>
        <p:txBody>
          <a:bodyPr/>
          <a:lstStyle/>
          <a:p>
            <a:r>
              <a:rPr lang="en-GB" altLang="de-DE" dirty="0" smtClean="0"/>
              <a:t>What are we doing? </a:t>
            </a:r>
            <a:br>
              <a:rPr lang="en-GB" altLang="de-DE" dirty="0" smtClean="0"/>
            </a:br>
            <a:r>
              <a:rPr lang="en-GB" altLang="de-DE" sz="2400" dirty="0" smtClean="0"/>
              <a:t>Achievements </a:t>
            </a:r>
            <a:r>
              <a:rPr lang="en-GB" altLang="de-DE" sz="2400" dirty="0" smtClean="0">
                <a:sym typeface="Wingdings" panose="05000000000000000000" pitchFamily="2" charset="2"/>
              </a:rPr>
              <a:t> </a:t>
            </a:r>
            <a:r>
              <a:rPr lang="en-GB" altLang="de-DE" sz="2400" dirty="0" smtClean="0"/>
              <a:t>Lines of Development</a:t>
            </a:r>
            <a:endParaRPr lang="en-GB" altLang="de-DE" dirty="0" smtClean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123846"/>
              </p:ext>
            </p:extLst>
          </p:nvPr>
        </p:nvGraphicFramePr>
        <p:xfrm>
          <a:off x="1476375" y="1612366"/>
          <a:ext cx="7560121" cy="4490897"/>
        </p:xfrm>
        <a:graphic>
          <a:graphicData uri="http://schemas.openxmlformats.org/drawingml/2006/table">
            <a:tbl>
              <a:tblPr firstRow="1" firstCol="1" bandRow="1"/>
              <a:tblGrid>
                <a:gridCol w="788376">
                  <a:extLst>
                    <a:ext uri="{9D8B030D-6E8A-4147-A177-3AD203B41FA5}"/>
                  </a:extLst>
                </a:gridCol>
                <a:gridCol w="4971545">
                  <a:extLst>
                    <a:ext uri="{9D8B030D-6E8A-4147-A177-3AD203B41FA5}"/>
                  </a:extLst>
                </a:gridCol>
                <a:gridCol w="936104">
                  <a:extLst>
                    <a:ext uri="{9D8B030D-6E8A-4147-A177-3AD203B41FA5}"/>
                  </a:extLst>
                </a:gridCol>
                <a:gridCol w="864096"/>
              </a:tblGrid>
              <a:tr h="3199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LoD No.</a:t>
                      </a:r>
                      <a:endParaRPr lang="en-GB" sz="16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LoD Name </a:t>
                      </a:r>
                      <a:endParaRPr lang="en-GB" sz="16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Solved</a:t>
                      </a:r>
                      <a:endParaRPr lang="en-GB" sz="14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On-going</a:t>
                      </a:r>
                      <a:endParaRPr lang="en-GB" sz="1400" b="1" noProof="0" dirty="0" smtClean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System of Equivalences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2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Development of Competences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3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Development of IDL/e-learning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4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Create an IT-Platform (</a:t>
                      </a: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  <a:hlinkClick r:id="rId2"/>
                        </a:rPr>
                        <a:t>www.emilyo.eu</a:t>
                      </a: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) 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5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(Legal) Framework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6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National Implementation of the Programme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7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Financing the Initiative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8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Common Modules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9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Future Projects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10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Gender Mainstreaming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11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International Naval Semester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12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  <a:cs typeface="+mn-cs"/>
                        </a:rPr>
                        <a:t>International Air Force Semester</a:t>
                      </a:r>
                      <a:endParaRPr lang="en-GB" sz="1400" b="1" kern="1200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  <a:cs typeface="+mn-cs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13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International Technical Semester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</a:rPr>
                        <a:t>14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Research &amp; Development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</a:rPr>
                        <a:t>15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International Medical Semester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16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2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sp>
        <p:nvSpPr>
          <p:cNvPr id="3" name="Textfeld 2"/>
          <p:cNvSpPr txBox="1"/>
          <p:nvPr/>
        </p:nvSpPr>
        <p:spPr>
          <a:xfrm>
            <a:off x="1475656" y="1564107"/>
            <a:ext cx="3671763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</a:t>
            </a:r>
            <a:r>
              <a:rPr lang="en-GB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000" b="1" dirty="0"/>
              <a:t>to / during </a:t>
            </a:r>
            <a:r>
              <a:rPr lang="en-GB" sz="2000" b="1" dirty="0" smtClean="0"/>
              <a:t>….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/>
              <a:t>EUMC (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</a:t>
            </a:r>
            <a:r>
              <a:rPr lang="en-GB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000" b="1" dirty="0" err="1" smtClean="0"/>
              <a:t>ChoDs</a:t>
            </a:r>
            <a:r>
              <a:rPr lang="en-GB" sz="2000" b="1" dirty="0" smtClean="0"/>
              <a:t>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/>
              <a:t>Defence Policy Directors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/>
              <a:t>annual letter to Commandants &amp; Superintendents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/>
              <a:t>EUMACSs (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services</a:t>
            </a:r>
            <a:r>
              <a:rPr lang="en-GB" sz="2000" b="1" dirty="0" smtClean="0"/>
              <a:t>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/>
              <a:t>iMAFs (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services</a:t>
            </a:r>
            <a:r>
              <a:rPr lang="en-GB" sz="2000" b="1" dirty="0" smtClean="0"/>
              <a:t>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/>
              <a:t>CSDP Olympiads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/>
              <a:t>other conferences</a:t>
            </a:r>
            <a:br>
              <a:rPr lang="en-GB" sz="2000" b="1" dirty="0" smtClean="0"/>
            </a:br>
            <a:r>
              <a:rPr lang="en-GB" sz="2000" b="1" dirty="0" smtClean="0"/>
              <a:t>(e.g.: EUAFA)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/>
              <a:t>bilateral basis on request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/>
              <a:t>… publications 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 </a:t>
            </a:r>
            <a:endParaRPr lang="en-GB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265238" y="174625"/>
            <a:ext cx="7699375" cy="1143000"/>
          </a:xfrm>
        </p:spPr>
        <p:txBody>
          <a:bodyPr/>
          <a:lstStyle/>
          <a:p>
            <a:r>
              <a:rPr lang="en-GB" altLang="de-DE" dirty="0" smtClean="0"/>
              <a:t>What are we doing? </a:t>
            </a:r>
            <a:br>
              <a:rPr lang="en-GB" altLang="de-DE" dirty="0" smtClean="0"/>
            </a:br>
            <a:r>
              <a:rPr lang="en-GB" altLang="de-DE" sz="2400" dirty="0" smtClean="0"/>
              <a:t>Achievements </a:t>
            </a:r>
            <a:r>
              <a:rPr lang="en-GB" altLang="de-DE" sz="2400" dirty="0" smtClean="0">
                <a:sym typeface="Wingdings" panose="05000000000000000000" pitchFamily="2" charset="2"/>
              </a:rPr>
              <a:t> </a:t>
            </a:r>
            <a:r>
              <a:rPr lang="en-GB" altLang="de-DE" sz="2400" dirty="0" smtClean="0"/>
              <a:t>Lines of Development</a:t>
            </a:r>
            <a:endParaRPr lang="en-GB" altLang="de-DE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13" t="16444" r="33125" b="4000"/>
          <a:stretch/>
        </p:blipFill>
        <p:spPr bwMode="auto">
          <a:xfrm>
            <a:off x="5292080" y="1601288"/>
            <a:ext cx="3587259" cy="47741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4348921" y="2028093"/>
            <a:ext cx="86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 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212696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sp>
        <p:nvSpPr>
          <p:cNvPr id="19" name="Titel 1"/>
          <p:cNvSpPr>
            <a:spLocks noGrp="1"/>
          </p:cNvSpPr>
          <p:nvPr>
            <p:ph type="title"/>
          </p:nvPr>
        </p:nvSpPr>
        <p:spPr>
          <a:xfrm>
            <a:off x="1265238" y="174625"/>
            <a:ext cx="7699375" cy="1143000"/>
          </a:xfrm>
        </p:spPr>
        <p:txBody>
          <a:bodyPr/>
          <a:lstStyle/>
          <a:p>
            <a:r>
              <a:rPr lang="en-GB" altLang="de-DE" dirty="0" smtClean="0"/>
              <a:t>What are we doing? </a:t>
            </a:r>
            <a:br>
              <a:rPr lang="en-GB" altLang="de-DE" dirty="0" smtClean="0"/>
            </a:br>
            <a:r>
              <a:rPr lang="en-GB" altLang="de-DE" sz="2400" dirty="0" smtClean="0"/>
              <a:t>Achievements </a:t>
            </a:r>
            <a:r>
              <a:rPr lang="en-GB" altLang="de-DE" sz="2400" dirty="0" smtClean="0">
                <a:sym typeface="Wingdings" panose="05000000000000000000" pitchFamily="2" charset="2"/>
              </a:rPr>
              <a:t> </a:t>
            </a:r>
            <a:r>
              <a:rPr lang="en-GB" altLang="de-DE" sz="2400" dirty="0" smtClean="0"/>
              <a:t>Lines of Development</a:t>
            </a:r>
            <a:endParaRPr lang="en-GB" altLang="de-DE" dirty="0" smtClean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563166"/>
              </p:ext>
            </p:extLst>
          </p:nvPr>
        </p:nvGraphicFramePr>
        <p:xfrm>
          <a:off x="1476375" y="1612366"/>
          <a:ext cx="7560121" cy="4490897"/>
        </p:xfrm>
        <a:graphic>
          <a:graphicData uri="http://schemas.openxmlformats.org/drawingml/2006/table">
            <a:tbl>
              <a:tblPr firstRow="1" firstCol="1" bandRow="1"/>
              <a:tblGrid>
                <a:gridCol w="788376">
                  <a:extLst>
                    <a:ext uri="{9D8B030D-6E8A-4147-A177-3AD203B41FA5}"/>
                  </a:extLst>
                </a:gridCol>
                <a:gridCol w="4971545">
                  <a:extLst>
                    <a:ext uri="{9D8B030D-6E8A-4147-A177-3AD203B41FA5}"/>
                  </a:extLst>
                </a:gridCol>
                <a:gridCol w="936104">
                  <a:extLst>
                    <a:ext uri="{9D8B030D-6E8A-4147-A177-3AD203B41FA5}"/>
                  </a:extLst>
                </a:gridCol>
                <a:gridCol w="864096"/>
              </a:tblGrid>
              <a:tr h="3199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LoD No.</a:t>
                      </a:r>
                      <a:endParaRPr lang="en-GB" sz="16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LoD Name </a:t>
                      </a:r>
                      <a:endParaRPr lang="en-GB" sz="16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Solved</a:t>
                      </a:r>
                      <a:endParaRPr lang="en-GB" sz="14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On-going</a:t>
                      </a:r>
                      <a:endParaRPr lang="en-GB" sz="1400" b="1" noProof="0" dirty="0" smtClean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System of Equivalences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2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Development of Competences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3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Development of IDL/e-learning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4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Create an IT-Platform (</a:t>
                      </a: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  <a:hlinkClick r:id="rId2"/>
                        </a:rPr>
                        <a:t>www.emilyo.eu</a:t>
                      </a: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) 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5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(Legal) Framework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6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National Implementation of the Programme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7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Financing the Initiative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8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Common Modules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9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Future Projects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10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Gender Mainstreaming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11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International Naval Semester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12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  <a:cs typeface="+mn-cs"/>
                        </a:rPr>
                        <a:t>International Air Force Semester</a:t>
                      </a:r>
                      <a:endParaRPr lang="en-GB" sz="1400" b="1" kern="1200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  <a:cs typeface="+mn-cs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13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International Technical Semester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</a:rPr>
                        <a:t>14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Research &amp; Development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</a:rPr>
                        <a:t>15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International Medical Semester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16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170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7" t="13699" r="8903" b="2601"/>
          <a:stretch/>
        </p:blipFill>
        <p:spPr bwMode="auto">
          <a:xfrm>
            <a:off x="1396028" y="1552552"/>
            <a:ext cx="7831792" cy="487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hteck 8"/>
          <p:cNvSpPr/>
          <p:nvPr/>
        </p:nvSpPr>
        <p:spPr>
          <a:xfrm>
            <a:off x="1395413" y="1554163"/>
            <a:ext cx="7758112" cy="488156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265238" y="174625"/>
            <a:ext cx="7699375" cy="1143000"/>
          </a:xfrm>
        </p:spPr>
        <p:txBody>
          <a:bodyPr/>
          <a:lstStyle/>
          <a:p>
            <a:r>
              <a:rPr lang="en-GB" altLang="de-DE" dirty="0" smtClean="0"/>
              <a:t>What are we doing? </a:t>
            </a:r>
            <a:br>
              <a:rPr lang="en-GB" altLang="de-DE" dirty="0" smtClean="0"/>
            </a:br>
            <a:r>
              <a:rPr lang="en-GB" altLang="de-DE" sz="2400" dirty="0" smtClean="0"/>
              <a:t>Achievements </a:t>
            </a:r>
            <a:r>
              <a:rPr lang="en-GB" altLang="de-DE" sz="2400" dirty="0" smtClean="0">
                <a:sym typeface="Wingdings" panose="05000000000000000000" pitchFamily="2" charset="2"/>
              </a:rPr>
              <a:t> </a:t>
            </a:r>
            <a:r>
              <a:rPr lang="en-GB" altLang="de-DE" sz="2400" dirty="0" smtClean="0"/>
              <a:t>Lines of Development</a:t>
            </a:r>
            <a:endParaRPr lang="en-GB" altLang="de-DE" dirty="0" smtClean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763451"/>
              </p:ext>
            </p:extLst>
          </p:nvPr>
        </p:nvGraphicFramePr>
        <p:xfrm>
          <a:off x="1512305" y="1628800"/>
          <a:ext cx="7560839" cy="4382376"/>
        </p:xfrm>
        <a:graphic>
          <a:graphicData uri="http://schemas.openxmlformats.org/drawingml/2006/table">
            <a:tbl>
              <a:tblPr firstRow="1" firstCol="1" bandRow="1"/>
              <a:tblGrid>
                <a:gridCol w="278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38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68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3766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340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720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baseline="0" dirty="0">
                          <a:solidFill>
                            <a:srgbClr val="FFFF00"/>
                          </a:solidFill>
                          <a:effectLst/>
                          <a:latin typeface="Arial"/>
                          <a:ea typeface="MS Mincho"/>
                        </a:rPr>
                        <a:t>Common Module</a:t>
                      </a:r>
                      <a:endParaRPr lang="de-AT" sz="1200" baseline="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baseline="0" dirty="0">
                          <a:solidFill>
                            <a:srgbClr val="FFFF00"/>
                          </a:solidFill>
                          <a:effectLst/>
                          <a:latin typeface="Arial"/>
                          <a:ea typeface="MS Mincho"/>
                        </a:rPr>
                        <a:t>ECTS</a:t>
                      </a:r>
                      <a:endParaRPr lang="de-AT" sz="1200" baseline="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1200" baseline="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baseline="0" dirty="0">
                          <a:solidFill>
                            <a:srgbClr val="FFFF00"/>
                          </a:solidFill>
                          <a:effectLst/>
                          <a:latin typeface="Arial"/>
                          <a:ea typeface="MS Mincho"/>
                        </a:rPr>
                        <a:t>Common Module</a:t>
                      </a:r>
                      <a:endParaRPr lang="de-AT" sz="1200" baseline="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baseline="0" dirty="0">
                          <a:solidFill>
                            <a:srgbClr val="FFFF00"/>
                          </a:solidFill>
                          <a:effectLst/>
                          <a:latin typeface="Arial"/>
                          <a:ea typeface="MS Mincho"/>
                        </a:rPr>
                        <a:t>ECTS</a:t>
                      </a:r>
                      <a:endParaRPr lang="de-AT" sz="1200" baseline="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Advanced Technologies in </a:t>
                      </a:r>
                      <a:r>
                        <a:rPr lang="en-GB" sz="9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Borders Surveillance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2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Individual Personal Development and Meta-Communication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2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Aviation English for ICAO LPR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3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Interoperability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</a:rPr>
                        <a:t>6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Aviation English P1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3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Irregular Warfare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3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622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Aviation English P2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3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Law of Armed Conflict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520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Basic Military English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2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Leadership &amp; Agility in Complex Environments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  <a:endParaRPr lang="de-AT" sz="900" b="1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Battle Physical, Mental and Survival Training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3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Leadership in Communication - IMLA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2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Biosafety and Bioterrorism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baseline="0" noProof="0" dirty="0" smtClean="0">
                          <a:effectLst/>
                          <a:latin typeface="+mn-lt"/>
                          <a:ea typeface="Times New Roman"/>
                        </a:rPr>
                        <a:t>2</a:t>
                      </a:r>
                      <a:endParaRPr lang="en-GB" sz="900" b="1" baseline="0" noProof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Leadership, Motivation and Influence - IMLA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2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7415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Common Operating Environment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3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Maritime Leadership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effectLst/>
                          <a:latin typeface="+mn-lt"/>
                          <a:ea typeface="Calibri"/>
                        </a:rPr>
                        <a:t>2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Common Security and Defence Policy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2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Maritime Security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effectLst/>
                          <a:latin typeface="+mn-lt"/>
                          <a:ea typeface="Calibri"/>
                        </a:rPr>
                        <a:t>2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Comprehensive Approach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4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Military Ethics (A)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baseline="0" dirty="0">
                          <a:effectLst/>
                          <a:latin typeface="+mn-lt"/>
                          <a:ea typeface="Times New Roman"/>
                        </a:rPr>
                        <a:t>2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831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CMO/PSO (4 </a:t>
                      </a:r>
                      <a:r>
                        <a:rPr lang="en-GB" sz="9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Sub-Modules [A, B, C, D])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12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Military Ethics (B)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baseline="0" dirty="0">
                          <a:effectLst/>
                          <a:latin typeface="+mn-lt"/>
                          <a:ea typeface="Times New Roman"/>
                        </a:rPr>
                        <a:t>2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6208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Crisis Management (Military Leadership) – IMLA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2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Military Instructor Training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effectLst/>
                          <a:latin typeface="+mn-lt"/>
                          <a:ea typeface="Calibri"/>
                        </a:rPr>
                        <a:t>3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Cross Cultural Communication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2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Military Leadership (A)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effectLst/>
                          <a:latin typeface="+mn-lt"/>
                          <a:ea typeface="Calibri"/>
                        </a:rPr>
                        <a:t>2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CSDP-Olympiad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2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Military Leadership (B)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effectLst/>
                          <a:latin typeface="+mn-lt"/>
                          <a:ea typeface="Calibri"/>
                        </a:rPr>
                        <a:t>2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7102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Cultural Awareness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2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Military Leadership (C)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effectLst/>
                          <a:latin typeface="+mn-lt"/>
                          <a:ea typeface="Calibri"/>
                        </a:rPr>
                        <a:t>4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Cyber Security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2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Military Strategy and Security in the Baltic Sea Region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effectLst/>
                          <a:latin typeface="+mn-lt"/>
                          <a:ea typeface="Calibri"/>
                        </a:rPr>
                        <a:t>3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Defence and Security Economics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4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Senior Cadets’ Seminar on Leadership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AT" sz="9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1.5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7997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Electronic Warfare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2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Small Unit Tactics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effectLst/>
                          <a:latin typeface="+mn-lt"/>
                          <a:ea typeface="Calibri"/>
                        </a:rPr>
                        <a:t>4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589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English for Aircraft Maintenance SET P1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3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Space Applications for Security and Defence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baseline="0" dirty="0">
                          <a:effectLst/>
                          <a:latin typeface="+mn-lt"/>
                          <a:ea typeface="Times New Roman"/>
                        </a:rPr>
                        <a:t>2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English for Aircraft Maintenance SET P2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3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Stress Management - IMLA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2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889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</a:rPr>
                        <a:t>English for Aircraft Maintenance SET P3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72000" marR="28365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Technologies in Cyber Security</a:t>
                      </a: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2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92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English for Aviation Security Personnel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Winter Warfare Basic Module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2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6790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Fighting In Built Up Area</a:t>
                      </a: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AT" sz="900" b="1" baseline="0" dirty="0" smtClean="0">
                          <a:effectLst/>
                          <a:latin typeface="+mn-lt"/>
                          <a:ea typeface="Times New Roman"/>
                        </a:rPr>
                        <a:t>3</a:t>
                      </a:r>
                      <a:endParaRPr lang="de-AT" sz="900" b="1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NCM Close Quarter Battle (LV)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3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How to meet the Media</a:t>
                      </a:r>
                      <a:endParaRPr lang="de-AT" sz="900" b="1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AT" sz="9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2 </a:t>
                      </a: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NCM Troop Leading Procedures (LV)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1</a:t>
                      </a:r>
                      <a:endParaRPr lang="en-GB" sz="900" b="1" kern="1200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6740">
                <a:tc>
                  <a:txBody>
                    <a:bodyPr/>
                    <a:lstStyle/>
                    <a:p>
                      <a:endParaRPr lang="de-AT" sz="900" dirty="0">
                        <a:latin typeface="+mn-lt"/>
                      </a:endParaRPr>
                    </a:p>
                  </a:txBody>
                  <a:tcPr marL="72000" marR="0" marT="13938" marB="1393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AT" sz="900" dirty="0">
                        <a:latin typeface="+mn-lt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AT" sz="900" baseline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baseline="0" dirty="0" smtClean="0">
                          <a:solidFill>
                            <a:srgbClr val="FFFF00"/>
                          </a:solidFill>
                          <a:effectLst/>
                          <a:latin typeface="+mn-lt"/>
                          <a:ea typeface="Times New Roman"/>
                        </a:rPr>
                        <a:t>Total: 48</a:t>
                      </a:r>
                      <a:endParaRPr lang="de-AT" sz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baseline="0" dirty="0" smtClean="0">
                          <a:solidFill>
                            <a:srgbClr val="FFFF00"/>
                          </a:solidFill>
                          <a:effectLst/>
                          <a:latin typeface="+mn-lt"/>
                          <a:ea typeface="Times New Roman"/>
                        </a:rPr>
                        <a:t>130.5</a:t>
                      </a:r>
                      <a:endParaRPr lang="de-AT" sz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8365" marR="28365" marT="13938" marB="139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20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Study Year 2019/2020</a:t>
            </a:r>
            <a:br>
              <a:rPr lang="en-GB" dirty="0" smtClean="0"/>
            </a:br>
            <a:r>
              <a:rPr lang="en-GB" sz="2400" dirty="0" smtClean="0"/>
              <a:t>Events under the Umbrella of / connected to the IG</a:t>
            </a:r>
            <a:endParaRPr lang="en-GB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528" y="1549387"/>
            <a:ext cx="2249706" cy="48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584" y="2322504"/>
            <a:ext cx="5279149" cy="33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78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Study Year 2019/2020</a:t>
            </a:r>
            <a:br>
              <a:rPr lang="en-GB" dirty="0" smtClean="0"/>
            </a:br>
            <a:r>
              <a:rPr lang="en-GB" sz="2400" dirty="0" smtClean="0"/>
              <a:t>Events under the Umbrella of / connected to the IG</a:t>
            </a:r>
            <a:endParaRPr lang="en-GB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64" y="2269396"/>
            <a:ext cx="7632000" cy="3496460"/>
          </a:xfrm>
          <a:prstGeom prst="rect">
            <a:avLst/>
          </a:prstGeom>
        </p:spPr>
      </p:pic>
      <p:sp>
        <p:nvSpPr>
          <p:cNvPr id="3" name="Rechteckiger Pfeil 2"/>
          <p:cNvSpPr/>
          <p:nvPr/>
        </p:nvSpPr>
        <p:spPr bwMode="auto">
          <a:xfrm rot="5400000">
            <a:off x="7164706" y="2870938"/>
            <a:ext cx="1728192" cy="1116124"/>
          </a:xfrm>
          <a:prstGeom prst="bentArrow">
            <a:avLst/>
          </a:prstGeom>
          <a:gradFill>
            <a:gsLst>
              <a:gs pos="31000">
                <a:srgbClr val="FF0000"/>
              </a:gs>
              <a:gs pos="99000">
                <a:srgbClr val="FFFF00"/>
              </a:gs>
            </a:gsLst>
            <a:lin ang="81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 rot="7277637">
            <a:off x="6651084" y="3037833"/>
            <a:ext cx="1939023" cy="116520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prstTxWarp prst="textArchUp">
              <a:avLst>
                <a:gd name="adj" fmla="val 9055820"/>
              </a:avLst>
            </a:prstTxWarp>
            <a:spAutoFit/>
          </a:bodyPr>
          <a:lstStyle/>
          <a:p>
            <a:r>
              <a:rPr lang="de-AT" b="1" dirty="0" smtClean="0"/>
              <a:t>Corona</a:t>
            </a:r>
            <a:endParaRPr lang="de-AT" b="1" dirty="0"/>
          </a:p>
        </p:txBody>
      </p:sp>
    </p:spTree>
    <p:extLst>
      <p:ext uri="{BB962C8B-B14F-4D97-AF65-F5344CB8AC3E}">
        <p14:creationId xmlns:p14="http://schemas.microsoft.com/office/powerpoint/2010/main" val="306306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Study Year 2019/2020</a:t>
            </a:r>
            <a:br>
              <a:rPr lang="en-GB" dirty="0" smtClean="0"/>
            </a:br>
            <a:r>
              <a:rPr lang="en-GB" sz="2400" dirty="0" smtClean="0"/>
              <a:t>Events under the Umbrella of / connected to the IG</a:t>
            </a:r>
            <a:endParaRPr lang="en-GB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936" y="1609303"/>
            <a:ext cx="7128792" cy="47226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 rot="19825762">
            <a:off x="4261172" y="4123048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 smtClean="0">
                <a:solidFill>
                  <a:srgbClr val="FF0000"/>
                </a:solidFill>
              </a:rPr>
              <a:t>trendline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30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Study Year 2019/2020</a:t>
            </a:r>
            <a:br>
              <a:rPr lang="en-GB" dirty="0" smtClean="0"/>
            </a:br>
            <a:r>
              <a:rPr lang="en-GB" sz="2400" dirty="0" smtClean="0"/>
              <a:t>Exchange Percentage under the Umbrella of the IG</a:t>
            </a:r>
            <a:endParaRPr lang="en-GB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803" y="1916287"/>
            <a:ext cx="7704000" cy="415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16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Contents</a:t>
            </a:r>
            <a:br>
              <a:rPr lang="en-GB" altLang="de-DE" dirty="0" smtClean="0"/>
            </a:br>
            <a:r>
              <a:rPr lang="en-GB" altLang="de-DE" sz="2400" dirty="0" smtClean="0"/>
              <a:t>of the Briefing</a:t>
            </a:r>
            <a:endParaRPr lang="en-GB" altLang="de-DE" sz="1600" dirty="0" smtClean="0"/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415459"/>
              </p:ext>
            </p:extLst>
          </p:nvPr>
        </p:nvGraphicFramePr>
        <p:xfrm>
          <a:off x="1563447" y="1665426"/>
          <a:ext cx="7416823" cy="377481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35506"/>
                <a:gridCol w="5681317"/>
              </a:tblGrid>
              <a:tr h="8521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noProof="0" dirty="0" smtClean="0"/>
                        <a:t>How ….</a:t>
                      </a:r>
                      <a:endParaRPr lang="en-GB" sz="2400" kern="120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2400" b="1" kern="120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and why the</a:t>
                      </a:r>
                      <a:r>
                        <a:rPr lang="en-GB" sz="2400" b="1" kern="1200" baseline="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Initiative</a:t>
                      </a:r>
                      <a:r>
                        <a:rPr lang="en-GB" sz="2400" b="1" kern="120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began?</a:t>
                      </a:r>
                    </a:p>
                  </a:txBody>
                  <a:tcPr anchor="ctr">
                    <a:solidFill>
                      <a:srgbClr val="003399"/>
                    </a:solidFill>
                  </a:tcPr>
                </a:tc>
              </a:tr>
              <a:tr h="730669">
                <a:tc>
                  <a:txBody>
                    <a:bodyPr/>
                    <a:lstStyle/>
                    <a:p>
                      <a:r>
                        <a:rPr lang="en-GB" sz="24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Who ….</a:t>
                      </a:r>
                      <a:endParaRPr lang="en-GB" sz="24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4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is involved in the Initiative?</a:t>
                      </a:r>
                      <a:endParaRPr lang="en-GB" sz="24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730669">
                <a:tc>
                  <a:txBody>
                    <a:bodyPr/>
                    <a:lstStyle/>
                    <a:p>
                      <a:r>
                        <a:rPr lang="en-GB" sz="24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What ….</a:t>
                      </a:r>
                      <a:endParaRPr lang="en-GB" sz="24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4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are we doing?</a:t>
                      </a:r>
                      <a:endParaRPr lang="en-GB" sz="24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730669">
                <a:tc>
                  <a:txBody>
                    <a:bodyPr/>
                    <a:lstStyle/>
                    <a:p>
                      <a:r>
                        <a:rPr lang="en-GB" sz="24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Cui bono?</a:t>
                      </a:r>
                      <a:endParaRPr lang="en-GB" sz="24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4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Who benefits what?</a:t>
                      </a:r>
                      <a:endParaRPr lang="en-GB" sz="24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730669">
                <a:tc>
                  <a:txBody>
                    <a:bodyPr/>
                    <a:lstStyle/>
                    <a:p>
                      <a:r>
                        <a:rPr lang="en-GB" sz="24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Future ….</a:t>
                      </a:r>
                      <a:endParaRPr lang="en-GB" sz="24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4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developments</a:t>
                      </a:r>
                      <a:endParaRPr lang="en-GB" sz="24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4925" y="1722753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1493838"/>
            <a:ext cx="1255713" cy="4943475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85882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de-AT"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184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1265238" y="174625"/>
            <a:ext cx="7699375" cy="1143000"/>
          </a:xfrm>
        </p:spPr>
        <p:txBody>
          <a:bodyPr/>
          <a:lstStyle/>
          <a:p>
            <a:r>
              <a:rPr lang="en-GB" altLang="de-DE" dirty="0" smtClean="0"/>
              <a:t>Cui bono?</a:t>
            </a:r>
            <a:endParaRPr lang="en-GB" altLang="de-DE" sz="2400" dirty="0" smtClean="0"/>
          </a:p>
        </p:txBody>
      </p:sp>
      <p:grpSp>
        <p:nvGrpSpPr>
          <p:cNvPr id="5" name="Gruppieren 10"/>
          <p:cNvGrpSpPr>
            <a:grpSpLocks/>
          </p:cNvGrpSpPr>
          <p:nvPr/>
        </p:nvGrpSpPr>
        <p:grpSpPr bwMode="auto">
          <a:xfrm>
            <a:off x="2028825" y="1647825"/>
            <a:ext cx="6503988" cy="4679950"/>
            <a:chOff x="2029049" y="1647908"/>
            <a:chExt cx="6503998" cy="4680000"/>
          </a:xfrm>
        </p:grpSpPr>
        <p:pic>
          <p:nvPicPr>
            <p:cNvPr id="6" name="Picture 2" descr="Ähnliches Foto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29049" y="1647908"/>
              <a:ext cx="6503998" cy="468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Freihandform 8"/>
            <p:cNvSpPr>
              <a:spLocks/>
            </p:cNvSpPr>
            <p:nvPr/>
          </p:nvSpPr>
          <p:spPr bwMode="auto">
            <a:xfrm>
              <a:off x="3974592" y="2348880"/>
              <a:ext cx="2798064" cy="802794"/>
            </a:xfrm>
            <a:custGeom>
              <a:avLst/>
              <a:gdLst>
                <a:gd name="T0" fmla="*/ 0 w 2798064"/>
                <a:gd name="T1" fmla="*/ 0 h 802794"/>
                <a:gd name="T2" fmla="*/ 2798064 w 2798064"/>
                <a:gd name="T3" fmla="*/ 802794 h 802794"/>
              </a:gdLst>
              <a:ahLst/>
              <a:cxnLst/>
              <a:rect l="T0" t="T1" r="T2" b="T3"/>
              <a:pathLst>
                <a:path w="2798064" h="802794">
                  <a:moveTo>
                    <a:pt x="76200" y="397368"/>
                  </a:moveTo>
                  <a:cubicBezTo>
                    <a:pt x="76708" y="389240"/>
                    <a:pt x="76732" y="386657"/>
                    <a:pt x="79248" y="382128"/>
                  </a:cubicBezTo>
                  <a:cubicBezTo>
                    <a:pt x="82039" y="377104"/>
                    <a:pt x="87076" y="373676"/>
                    <a:pt x="91440" y="369936"/>
                  </a:cubicBezTo>
                  <a:cubicBezTo>
                    <a:pt x="110030" y="354002"/>
                    <a:pt x="125897" y="362434"/>
                    <a:pt x="155448" y="360792"/>
                  </a:cubicBezTo>
                  <a:cubicBezTo>
                    <a:pt x="159512" y="358760"/>
                    <a:pt x="164802" y="358244"/>
                    <a:pt x="167640" y="354696"/>
                  </a:cubicBezTo>
                  <a:cubicBezTo>
                    <a:pt x="173317" y="347600"/>
                    <a:pt x="179832" y="330312"/>
                    <a:pt x="179832" y="330312"/>
                  </a:cubicBezTo>
                  <a:cubicBezTo>
                    <a:pt x="178816" y="319136"/>
                    <a:pt x="178629" y="307853"/>
                    <a:pt x="176784" y="296784"/>
                  </a:cubicBezTo>
                  <a:cubicBezTo>
                    <a:pt x="175568" y="289488"/>
                    <a:pt x="171302" y="282819"/>
                    <a:pt x="170688" y="275448"/>
                  </a:cubicBezTo>
                  <a:cubicBezTo>
                    <a:pt x="170258" y="270285"/>
                    <a:pt x="169492" y="263179"/>
                    <a:pt x="173736" y="260208"/>
                  </a:cubicBezTo>
                  <a:cubicBezTo>
                    <a:pt x="181410" y="254836"/>
                    <a:pt x="191902" y="255485"/>
                    <a:pt x="201168" y="254112"/>
                  </a:cubicBezTo>
                  <a:cubicBezTo>
                    <a:pt x="219370" y="251415"/>
                    <a:pt x="237744" y="250048"/>
                    <a:pt x="256032" y="248016"/>
                  </a:cubicBezTo>
                  <a:cubicBezTo>
                    <a:pt x="278320" y="236872"/>
                    <a:pt x="260248" y="244676"/>
                    <a:pt x="295656" y="235824"/>
                  </a:cubicBezTo>
                  <a:cubicBezTo>
                    <a:pt x="352126" y="221707"/>
                    <a:pt x="275018" y="232957"/>
                    <a:pt x="396240" y="223632"/>
                  </a:cubicBezTo>
                  <a:cubicBezTo>
                    <a:pt x="446298" y="225907"/>
                    <a:pt x="447657" y="216872"/>
                    <a:pt x="475488" y="232776"/>
                  </a:cubicBezTo>
                  <a:cubicBezTo>
                    <a:pt x="478669" y="234593"/>
                    <a:pt x="481584" y="236840"/>
                    <a:pt x="484632" y="238872"/>
                  </a:cubicBezTo>
                  <a:cubicBezTo>
                    <a:pt x="495808" y="237856"/>
                    <a:pt x="507156" y="238025"/>
                    <a:pt x="518160" y="235824"/>
                  </a:cubicBezTo>
                  <a:cubicBezTo>
                    <a:pt x="523684" y="234719"/>
                    <a:pt x="534589" y="226904"/>
                    <a:pt x="539496" y="223632"/>
                  </a:cubicBezTo>
                  <a:cubicBezTo>
                    <a:pt x="548203" y="210571"/>
                    <a:pt x="546694" y="208392"/>
                    <a:pt x="569976" y="208392"/>
                  </a:cubicBezTo>
                  <a:cubicBezTo>
                    <a:pt x="597483" y="208392"/>
                    <a:pt x="652272" y="214488"/>
                    <a:pt x="652272" y="214488"/>
                  </a:cubicBezTo>
                  <a:cubicBezTo>
                    <a:pt x="663448" y="212456"/>
                    <a:pt x="679609" y="217916"/>
                    <a:pt x="685800" y="208392"/>
                  </a:cubicBezTo>
                  <a:cubicBezTo>
                    <a:pt x="695828" y="192964"/>
                    <a:pt x="689464" y="171767"/>
                    <a:pt x="691896" y="153528"/>
                  </a:cubicBezTo>
                  <a:cubicBezTo>
                    <a:pt x="693530" y="141276"/>
                    <a:pt x="694807" y="128895"/>
                    <a:pt x="697992" y="116952"/>
                  </a:cubicBezTo>
                  <a:cubicBezTo>
                    <a:pt x="698936" y="113412"/>
                    <a:pt x="701498" y="110398"/>
                    <a:pt x="704088" y="107808"/>
                  </a:cubicBezTo>
                  <a:cubicBezTo>
                    <a:pt x="712669" y="99227"/>
                    <a:pt x="726909" y="97656"/>
                    <a:pt x="737616" y="95616"/>
                  </a:cubicBezTo>
                  <a:cubicBezTo>
                    <a:pt x="750743" y="93116"/>
                    <a:pt x="764032" y="91552"/>
                    <a:pt x="777240" y="89520"/>
                  </a:cubicBezTo>
                  <a:cubicBezTo>
                    <a:pt x="803014" y="80929"/>
                    <a:pt x="773418" y="90157"/>
                    <a:pt x="832104" y="80376"/>
                  </a:cubicBezTo>
                  <a:cubicBezTo>
                    <a:pt x="841344" y="78836"/>
                    <a:pt x="850175" y="74624"/>
                    <a:pt x="859536" y="74280"/>
                  </a:cubicBezTo>
                  <a:cubicBezTo>
                    <a:pt x="961088" y="70553"/>
                    <a:pt x="1062736" y="70216"/>
                    <a:pt x="1164336" y="68184"/>
                  </a:cubicBezTo>
                  <a:cubicBezTo>
                    <a:pt x="1184656" y="66152"/>
                    <a:pt x="1205080" y="64976"/>
                    <a:pt x="1225296" y="62088"/>
                  </a:cubicBezTo>
                  <a:cubicBezTo>
                    <a:pt x="1233590" y="60903"/>
                    <a:pt x="1241806" y="58855"/>
                    <a:pt x="1249680" y="55992"/>
                  </a:cubicBezTo>
                  <a:cubicBezTo>
                    <a:pt x="1253123" y="54740"/>
                    <a:pt x="1255643" y="51713"/>
                    <a:pt x="1258824" y="49896"/>
                  </a:cubicBezTo>
                  <a:cubicBezTo>
                    <a:pt x="1262769" y="47642"/>
                    <a:pt x="1266762" y="45395"/>
                    <a:pt x="1271016" y="43800"/>
                  </a:cubicBezTo>
                  <a:cubicBezTo>
                    <a:pt x="1274938" y="42329"/>
                    <a:pt x="1279234" y="42077"/>
                    <a:pt x="1283208" y="40752"/>
                  </a:cubicBezTo>
                  <a:cubicBezTo>
                    <a:pt x="1294883" y="36860"/>
                    <a:pt x="1300018" y="33871"/>
                    <a:pt x="1310640" y="28560"/>
                  </a:cubicBezTo>
                  <a:cubicBezTo>
                    <a:pt x="1324864" y="29576"/>
                    <a:pt x="1339246" y="29264"/>
                    <a:pt x="1353312" y="31608"/>
                  </a:cubicBezTo>
                  <a:cubicBezTo>
                    <a:pt x="1357794" y="32355"/>
                    <a:pt x="1361285" y="36017"/>
                    <a:pt x="1365504" y="37704"/>
                  </a:cubicBezTo>
                  <a:cubicBezTo>
                    <a:pt x="1403168" y="52770"/>
                    <a:pt x="1367392" y="35600"/>
                    <a:pt x="1395984" y="49896"/>
                  </a:cubicBezTo>
                  <a:cubicBezTo>
                    <a:pt x="1422400" y="48880"/>
                    <a:pt x="1448928" y="49478"/>
                    <a:pt x="1475232" y="46848"/>
                  </a:cubicBezTo>
                  <a:cubicBezTo>
                    <a:pt x="1480814" y="46290"/>
                    <a:pt x="1491614" y="37487"/>
                    <a:pt x="1496568" y="34656"/>
                  </a:cubicBezTo>
                  <a:cubicBezTo>
                    <a:pt x="1500513" y="32402"/>
                    <a:pt x="1505243" y="31437"/>
                    <a:pt x="1508760" y="28560"/>
                  </a:cubicBezTo>
                  <a:cubicBezTo>
                    <a:pt x="1547337" y="-3003"/>
                    <a:pt x="1514763" y="14891"/>
                    <a:pt x="1542288" y="1128"/>
                  </a:cubicBezTo>
                  <a:cubicBezTo>
                    <a:pt x="1551432" y="2144"/>
                    <a:pt x="1564923" y="-3674"/>
                    <a:pt x="1569720" y="4176"/>
                  </a:cubicBezTo>
                  <a:cubicBezTo>
                    <a:pt x="1605057" y="62000"/>
                    <a:pt x="1543631" y="59568"/>
                    <a:pt x="1603248" y="52944"/>
                  </a:cubicBezTo>
                  <a:cubicBezTo>
                    <a:pt x="1621536" y="53960"/>
                    <a:pt x="1640151" y="52400"/>
                    <a:pt x="1658112" y="55992"/>
                  </a:cubicBezTo>
                  <a:cubicBezTo>
                    <a:pt x="1661704" y="56710"/>
                    <a:pt x="1660827" y="63727"/>
                    <a:pt x="1664208" y="65136"/>
                  </a:cubicBezTo>
                  <a:cubicBezTo>
                    <a:pt x="1680992" y="72129"/>
                    <a:pt x="1756177" y="77088"/>
                    <a:pt x="1758696" y="77328"/>
                  </a:cubicBezTo>
                  <a:cubicBezTo>
                    <a:pt x="1761744" y="79360"/>
                    <a:pt x="1764492" y="81936"/>
                    <a:pt x="1767840" y="83424"/>
                  </a:cubicBezTo>
                  <a:cubicBezTo>
                    <a:pt x="1782296" y="89849"/>
                    <a:pt x="1801855" y="93013"/>
                    <a:pt x="1816608" y="95616"/>
                  </a:cubicBezTo>
                  <a:cubicBezTo>
                    <a:pt x="1835819" y="99006"/>
                    <a:pt x="1882902" y="103659"/>
                    <a:pt x="1892808" y="104760"/>
                  </a:cubicBezTo>
                  <a:cubicBezTo>
                    <a:pt x="1900936" y="108824"/>
                    <a:pt x="1914318" y="108331"/>
                    <a:pt x="1917192" y="116952"/>
                  </a:cubicBezTo>
                  <a:cubicBezTo>
                    <a:pt x="1919546" y="124015"/>
                    <a:pt x="1921816" y="132262"/>
                    <a:pt x="1926336" y="138288"/>
                  </a:cubicBezTo>
                  <a:cubicBezTo>
                    <a:pt x="1929784" y="142886"/>
                    <a:pt x="1934464" y="146416"/>
                    <a:pt x="1938528" y="150480"/>
                  </a:cubicBezTo>
                  <a:cubicBezTo>
                    <a:pt x="1940560" y="155560"/>
                    <a:pt x="1942331" y="160752"/>
                    <a:pt x="1944624" y="165720"/>
                  </a:cubicBezTo>
                  <a:cubicBezTo>
                    <a:pt x="1948432" y="173971"/>
                    <a:pt x="1953942" y="181483"/>
                    <a:pt x="1956816" y="190104"/>
                  </a:cubicBezTo>
                  <a:cubicBezTo>
                    <a:pt x="1958342" y="194681"/>
                    <a:pt x="1962612" y="208929"/>
                    <a:pt x="1965960" y="211440"/>
                  </a:cubicBezTo>
                  <a:cubicBezTo>
                    <a:pt x="1971101" y="215295"/>
                    <a:pt x="1978152" y="215504"/>
                    <a:pt x="1984248" y="217536"/>
                  </a:cubicBezTo>
                  <a:cubicBezTo>
                    <a:pt x="1986280" y="220584"/>
                    <a:pt x="1987754" y="224090"/>
                    <a:pt x="1990344" y="226680"/>
                  </a:cubicBezTo>
                  <a:cubicBezTo>
                    <a:pt x="1992934" y="229270"/>
                    <a:pt x="1996140" y="231288"/>
                    <a:pt x="1999488" y="232776"/>
                  </a:cubicBezTo>
                  <a:cubicBezTo>
                    <a:pt x="2027428" y="245194"/>
                    <a:pt x="2057370" y="242315"/>
                    <a:pt x="2087880" y="244968"/>
                  </a:cubicBezTo>
                  <a:cubicBezTo>
                    <a:pt x="2137162" y="261395"/>
                    <a:pt x="2075602" y="242518"/>
                    <a:pt x="2185416" y="257160"/>
                  </a:cubicBezTo>
                  <a:cubicBezTo>
                    <a:pt x="2194602" y="258385"/>
                    <a:pt x="2198893" y="265984"/>
                    <a:pt x="2206752" y="269352"/>
                  </a:cubicBezTo>
                  <a:cubicBezTo>
                    <a:pt x="2210602" y="271002"/>
                    <a:pt x="2215022" y="270929"/>
                    <a:pt x="2218944" y="272400"/>
                  </a:cubicBezTo>
                  <a:cubicBezTo>
                    <a:pt x="2258315" y="287164"/>
                    <a:pt x="2190429" y="268319"/>
                    <a:pt x="2255520" y="284592"/>
                  </a:cubicBezTo>
                  <a:cubicBezTo>
                    <a:pt x="2316480" y="280528"/>
                    <a:pt x="2377807" y="280218"/>
                    <a:pt x="2438400" y="272400"/>
                  </a:cubicBezTo>
                  <a:lnTo>
                    <a:pt x="2532888" y="260208"/>
                  </a:lnTo>
                  <a:cubicBezTo>
                    <a:pt x="2569464" y="261224"/>
                    <a:pt x="2606123" y="260586"/>
                    <a:pt x="2642616" y="263256"/>
                  </a:cubicBezTo>
                  <a:cubicBezTo>
                    <a:pt x="2648073" y="263655"/>
                    <a:pt x="2652856" y="267130"/>
                    <a:pt x="2657856" y="269352"/>
                  </a:cubicBezTo>
                  <a:cubicBezTo>
                    <a:pt x="2678349" y="278460"/>
                    <a:pt x="2661441" y="273296"/>
                    <a:pt x="2682240" y="278496"/>
                  </a:cubicBezTo>
                  <a:cubicBezTo>
                    <a:pt x="2685288" y="282560"/>
                    <a:pt x="2687276" y="287700"/>
                    <a:pt x="2691384" y="290688"/>
                  </a:cubicBezTo>
                  <a:cubicBezTo>
                    <a:pt x="2698733" y="296033"/>
                    <a:pt x="2715768" y="302880"/>
                    <a:pt x="2715768" y="302880"/>
                  </a:cubicBezTo>
                  <a:cubicBezTo>
                    <a:pt x="2721243" y="319305"/>
                    <a:pt x="2714978" y="308637"/>
                    <a:pt x="2737104" y="318120"/>
                  </a:cubicBezTo>
                  <a:cubicBezTo>
                    <a:pt x="2745457" y="321700"/>
                    <a:pt x="2752617" y="328341"/>
                    <a:pt x="2761488" y="330312"/>
                  </a:cubicBezTo>
                  <a:cubicBezTo>
                    <a:pt x="2792056" y="337105"/>
                    <a:pt x="2780034" y="333446"/>
                    <a:pt x="2798064" y="339456"/>
                  </a:cubicBezTo>
                  <a:cubicBezTo>
                    <a:pt x="2796329" y="347265"/>
                    <a:pt x="2790014" y="386153"/>
                    <a:pt x="2779776" y="391272"/>
                  </a:cubicBezTo>
                  <a:cubicBezTo>
                    <a:pt x="2764710" y="398805"/>
                    <a:pt x="2771895" y="395931"/>
                    <a:pt x="2758440" y="400416"/>
                  </a:cubicBezTo>
                  <a:cubicBezTo>
                    <a:pt x="2754376" y="408544"/>
                    <a:pt x="2744963" y="415804"/>
                    <a:pt x="2746248" y="424800"/>
                  </a:cubicBezTo>
                  <a:cubicBezTo>
                    <a:pt x="2747264" y="431912"/>
                    <a:pt x="2747406" y="439205"/>
                    <a:pt x="2749296" y="446136"/>
                  </a:cubicBezTo>
                  <a:cubicBezTo>
                    <a:pt x="2751081" y="452680"/>
                    <a:pt x="2757668" y="461742"/>
                    <a:pt x="2761488" y="467472"/>
                  </a:cubicBezTo>
                  <a:cubicBezTo>
                    <a:pt x="2762504" y="471536"/>
                    <a:pt x="2763211" y="475690"/>
                    <a:pt x="2764536" y="479664"/>
                  </a:cubicBezTo>
                  <a:cubicBezTo>
                    <a:pt x="2766266" y="484855"/>
                    <a:pt x="2770632" y="489433"/>
                    <a:pt x="2770632" y="494904"/>
                  </a:cubicBezTo>
                  <a:cubicBezTo>
                    <a:pt x="2770632" y="510066"/>
                    <a:pt x="2756161" y="509587"/>
                    <a:pt x="2746248" y="513192"/>
                  </a:cubicBezTo>
                  <a:cubicBezTo>
                    <a:pt x="2719921" y="522765"/>
                    <a:pt x="2741649" y="517958"/>
                    <a:pt x="2706624" y="522336"/>
                  </a:cubicBezTo>
                  <a:cubicBezTo>
                    <a:pt x="2688059" y="527640"/>
                    <a:pt x="2669456" y="532759"/>
                    <a:pt x="2651760" y="540624"/>
                  </a:cubicBezTo>
                  <a:cubicBezTo>
                    <a:pt x="2647608" y="542469"/>
                    <a:pt x="2643513" y="544466"/>
                    <a:pt x="2639568" y="546720"/>
                  </a:cubicBezTo>
                  <a:cubicBezTo>
                    <a:pt x="2636387" y="548537"/>
                    <a:pt x="2633791" y="551373"/>
                    <a:pt x="2630424" y="552816"/>
                  </a:cubicBezTo>
                  <a:cubicBezTo>
                    <a:pt x="2626574" y="554466"/>
                    <a:pt x="2622154" y="554393"/>
                    <a:pt x="2618232" y="555864"/>
                  </a:cubicBezTo>
                  <a:cubicBezTo>
                    <a:pt x="2613978" y="557459"/>
                    <a:pt x="2610104" y="559928"/>
                    <a:pt x="2606040" y="561960"/>
                  </a:cubicBezTo>
                  <a:cubicBezTo>
                    <a:pt x="2602939" y="566095"/>
                    <a:pt x="2593771" y="577849"/>
                    <a:pt x="2590800" y="583296"/>
                  </a:cubicBezTo>
                  <a:cubicBezTo>
                    <a:pt x="2586448" y="591274"/>
                    <a:pt x="2582672" y="599552"/>
                    <a:pt x="2578608" y="607680"/>
                  </a:cubicBezTo>
                  <a:cubicBezTo>
                    <a:pt x="2576576" y="611744"/>
                    <a:pt x="2573949" y="615561"/>
                    <a:pt x="2572512" y="619872"/>
                  </a:cubicBezTo>
                  <a:cubicBezTo>
                    <a:pt x="2569481" y="628964"/>
                    <a:pt x="2562724" y="650674"/>
                    <a:pt x="2557272" y="653400"/>
                  </a:cubicBezTo>
                  <a:lnTo>
                    <a:pt x="2545080" y="659496"/>
                  </a:lnTo>
                  <a:cubicBezTo>
                    <a:pt x="2543048" y="662544"/>
                    <a:pt x="2541113" y="665659"/>
                    <a:pt x="2538984" y="668640"/>
                  </a:cubicBezTo>
                  <a:cubicBezTo>
                    <a:pt x="2536031" y="672774"/>
                    <a:pt x="2532793" y="676698"/>
                    <a:pt x="2529840" y="680832"/>
                  </a:cubicBezTo>
                  <a:cubicBezTo>
                    <a:pt x="2500857" y="721408"/>
                    <a:pt x="2548001" y="688665"/>
                    <a:pt x="2410968" y="696072"/>
                  </a:cubicBezTo>
                  <a:cubicBezTo>
                    <a:pt x="2401161" y="702610"/>
                    <a:pt x="2401233" y="703108"/>
                    <a:pt x="2389632" y="708264"/>
                  </a:cubicBezTo>
                  <a:cubicBezTo>
                    <a:pt x="2384632" y="710486"/>
                    <a:pt x="2379718" y="713107"/>
                    <a:pt x="2374392" y="714360"/>
                  </a:cubicBezTo>
                  <a:cubicBezTo>
                    <a:pt x="2328051" y="725264"/>
                    <a:pt x="2286879" y="722000"/>
                    <a:pt x="2237232" y="723504"/>
                  </a:cubicBezTo>
                  <a:cubicBezTo>
                    <a:pt x="2219960" y="725536"/>
                    <a:pt x="2202500" y="726346"/>
                    <a:pt x="2185416" y="729600"/>
                  </a:cubicBezTo>
                  <a:cubicBezTo>
                    <a:pt x="2180953" y="730450"/>
                    <a:pt x="2176133" y="732205"/>
                    <a:pt x="2173224" y="735696"/>
                  </a:cubicBezTo>
                  <a:cubicBezTo>
                    <a:pt x="2142312" y="772790"/>
                    <a:pt x="2205823" y="721153"/>
                    <a:pt x="2157984" y="757032"/>
                  </a:cubicBezTo>
                  <a:cubicBezTo>
                    <a:pt x="2155952" y="761096"/>
                    <a:pt x="2155523" y="766498"/>
                    <a:pt x="2151888" y="769224"/>
                  </a:cubicBezTo>
                  <a:cubicBezTo>
                    <a:pt x="2146747" y="773079"/>
                    <a:pt x="2139639" y="773124"/>
                    <a:pt x="2133600" y="775320"/>
                  </a:cubicBezTo>
                  <a:cubicBezTo>
                    <a:pt x="2128458" y="777190"/>
                    <a:pt x="2123360" y="779194"/>
                    <a:pt x="2118360" y="781416"/>
                  </a:cubicBezTo>
                  <a:cubicBezTo>
                    <a:pt x="2106985" y="786471"/>
                    <a:pt x="2101195" y="791611"/>
                    <a:pt x="2087880" y="793608"/>
                  </a:cubicBezTo>
                  <a:cubicBezTo>
                    <a:pt x="2073778" y="795723"/>
                    <a:pt x="2059402" y="795282"/>
                    <a:pt x="2045208" y="796656"/>
                  </a:cubicBezTo>
                  <a:cubicBezTo>
                    <a:pt x="2027898" y="798331"/>
                    <a:pt x="2010664" y="800720"/>
                    <a:pt x="1993392" y="802752"/>
                  </a:cubicBezTo>
                  <a:cubicBezTo>
                    <a:pt x="1963928" y="800720"/>
                    <a:pt x="1934153" y="801384"/>
                    <a:pt x="1905000" y="796656"/>
                  </a:cubicBezTo>
                  <a:cubicBezTo>
                    <a:pt x="1896030" y="795201"/>
                    <a:pt x="1880616" y="784464"/>
                    <a:pt x="1880616" y="784464"/>
                  </a:cubicBezTo>
                  <a:cubicBezTo>
                    <a:pt x="1793804" y="794110"/>
                    <a:pt x="1823007" y="781265"/>
                    <a:pt x="1786128" y="799704"/>
                  </a:cubicBezTo>
                  <a:cubicBezTo>
                    <a:pt x="1779016" y="798688"/>
                    <a:pt x="1771497" y="799235"/>
                    <a:pt x="1764792" y="796656"/>
                  </a:cubicBezTo>
                  <a:cubicBezTo>
                    <a:pt x="1736037" y="785597"/>
                    <a:pt x="1755226" y="787586"/>
                    <a:pt x="1737360" y="772272"/>
                  </a:cubicBezTo>
                  <a:cubicBezTo>
                    <a:pt x="1733910" y="769315"/>
                    <a:pt x="1729232" y="768208"/>
                    <a:pt x="1725168" y="766176"/>
                  </a:cubicBezTo>
                  <a:cubicBezTo>
                    <a:pt x="1723136" y="763128"/>
                    <a:pt x="1721886" y="759377"/>
                    <a:pt x="1719072" y="757032"/>
                  </a:cubicBezTo>
                  <a:cubicBezTo>
                    <a:pt x="1715581" y="754123"/>
                    <a:pt x="1711422" y="751074"/>
                    <a:pt x="1706880" y="750936"/>
                  </a:cubicBezTo>
                  <a:lnTo>
                    <a:pt x="1618488" y="753984"/>
                  </a:lnTo>
                  <a:cubicBezTo>
                    <a:pt x="1598409" y="767370"/>
                    <a:pt x="1617887" y="756485"/>
                    <a:pt x="1575816" y="763128"/>
                  </a:cubicBezTo>
                  <a:cubicBezTo>
                    <a:pt x="1567540" y="764435"/>
                    <a:pt x="1559587" y="767305"/>
                    <a:pt x="1551432" y="769224"/>
                  </a:cubicBezTo>
                  <a:cubicBezTo>
                    <a:pt x="1481140" y="785763"/>
                    <a:pt x="1575793" y="763133"/>
                    <a:pt x="1484376" y="781416"/>
                  </a:cubicBezTo>
                  <a:cubicBezTo>
                    <a:pt x="1477123" y="782867"/>
                    <a:pt x="1470411" y="786898"/>
                    <a:pt x="1463040" y="787512"/>
                  </a:cubicBezTo>
                  <a:cubicBezTo>
                    <a:pt x="1421479" y="790975"/>
                    <a:pt x="1379728" y="791576"/>
                    <a:pt x="1338072" y="793608"/>
                  </a:cubicBezTo>
                  <a:cubicBezTo>
                    <a:pt x="1317676" y="797687"/>
                    <a:pt x="1298525" y="801860"/>
                    <a:pt x="1277112" y="802752"/>
                  </a:cubicBezTo>
                  <a:cubicBezTo>
                    <a:pt x="1265128" y="803251"/>
                    <a:pt x="1247104" y="799189"/>
                    <a:pt x="1234440" y="796656"/>
                  </a:cubicBezTo>
                  <a:cubicBezTo>
                    <a:pt x="1226312" y="792592"/>
                    <a:pt x="1217617" y="789505"/>
                    <a:pt x="1210056" y="784464"/>
                  </a:cubicBezTo>
                  <a:cubicBezTo>
                    <a:pt x="1207008" y="782432"/>
                    <a:pt x="1204260" y="779856"/>
                    <a:pt x="1200912" y="778368"/>
                  </a:cubicBezTo>
                  <a:cubicBezTo>
                    <a:pt x="1195040" y="775758"/>
                    <a:pt x="1188663" y="774468"/>
                    <a:pt x="1182624" y="772272"/>
                  </a:cubicBezTo>
                  <a:cubicBezTo>
                    <a:pt x="1177482" y="770402"/>
                    <a:pt x="1172464" y="768208"/>
                    <a:pt x="1167384" y="766176"/>
                  </a:cubicBezTo>
                  <a:cubicBezTo>
                    <a:pt x="1165352" y="763128"/>
                    <a:pt x="1164892" y="757687"/>
                    <a:pt x="1161288" y="757032"/>
                  </a:cubicBezTo>
                  <a:cubicBezTo>
                    <a:pt x="1151126" y="755184"/>
                    <a:pt x="1133023" y="760288"/>
                    <a:pt x="1121664" y="763128"/>
                  </a:cubicBezTo>
                  <a:cubicBezTo>
                    <a:pt x="1118616" y="765160"/>
                    <a:pt x="1115963" y="767972"/>
                    <a:pt x="1112520" y="769224"/>
                  </a:cubicBezTo>
                  <a:cubicBezTo>
                    <a:pt x="1091422" y="776896"/>
                    <a:pt x="1058946" y="778969"/>
                    <a:pt x="1039368" y="781416"/>
                  </a:cubicBezTo>
                  <a:cubicBezTo>
                    <a:pt x="1026806" y="780020"/>
                    <a:pt x="1014356" y="780577"/>
                    <a:pt x="1002792" y="775320"/>
                  </a:cubicBezTo>
                  <a:cubicBezTo>
                    <a:pt x="994519" y="771560"/>
                    <a:pt x="978408" y="763128"/>
                    <a:pt x="978408" y="763128"/>
                  </a:cubicBezTo>
                  <a:cubicBezTo>
                    <a:pt x="975360" y="759064"/>
                    <a:pt x="972856" y="754528"/>
                    <a:pt x="969264" y="750936"/>
                  </a:cubicBezTo>
                  <a:cubicBezTo>
                    <a:pt x="961351" y="743023"/>
                    <a:pt x="954538" y="740525"/>
                    <a:pt x="944880" y="735696"/>
                  </a:cubicBezTo>
                  <a:cubicBezTo>
                    <a:pt x="942848" y="731632"/>
                    <a:pt x="941693" y="726995"/>
                    <a:pt x="938784" y="723504"/>
                  </a:cubicBezTo>
                  <a:cubicBezTo>
                    <a:pt x="936439" y="720690"/>
                    <a:pt x="933302" y="717513"/>
                    <a:pt x="929640" y="717408"/>
                  </a:cubicBezTo>
                  <a:lnTo>
                    <a:pt x="832104" y="720456"/>
                  </a:lnTo>
                  <a:cubicBezTo>
                    <a:pt x="778357" y="732400"/>
                    <a:pt x="806278" y="728598"/>
                    <a:pt x="716280" y="723504"/>
                  </a:cubicBezTo>
                  <a:cubicBezTo>
                    <a:pt x="691851" y="722121"/>
                    <a:pt x="667417" y="720370"/>
                    <a:pt x="643128" y="717408"/>
                  </a:cubicBezTo>
                  <a:cubicBezTo>
                    <a:pt x="625718" y="715285"/>
                    <a:pt x="591312" y="708264"/>
                    <a:pt x="591312" y="708264"/>
                  </a:cubicBezTo>
                  <a:cubicBezTo>
                    <a:pt x="581152" y="704200"/>
                    <a:pt x="571448" y="698726"/>
                    <a:pt x="560832" y="696072"/>
                  </a:cubicBezTo>
                  <a:cubicBezTo>
                    <a:pt x="552704" y="694040"/>
                    <a:pt x="544531" y="692180"/>
                    <a:pt x="536448" y="689976"/>
                  </a:cubicBezTo>
                  <a:cubicBezTo>
                    <a:pt x="533348" y="689131"/>
                    <a:pt x="530454" y="687558"/>
                    <a:pt x="527304" y="686928"/>
                  </a:cubicBezTo>
                  <a:cubicBezTo>
                    <a:pt x="515184" y="684504"/>
                    <a:pt x="502920" y="682864"/>
                    <a:pt x="490728" y="680832"/>
                  </a:cubicBezTo>
                  <a:cubicBezTo>
                    <a:pt x="485648" y="678800"/>
                    <a:pt x="480679" y="676466"/>
                    <a:pt x="475488" y="674736"/>
                  </a:cubicBezTo>
                  <a:cubicBezTo>
                    <a:pt x="431408" y="660043"/>
                    <a:pt x="434418" y="669298"/>
                    <a:pt x="362712" y="671688"/>
                  </a:cubicBezTo>
                  <a:cubicBezTo>
                    <a:pt x="357632" y="673720"/>
                    <a:pt x="352751" y="676344"/>
                    <a:pt x="347472" y="677784"/>
                  </a:cubicBezTo>
                  <a:cubicBezTo>
                    <a:pt x="341510" y="679410"/>
                    <a:pt x="335296" y="679915"/>
                    <a:pt x="329184" y="680832"/>
                  </a:cubicBezTo>
                  <a:lnTo>
                    <a:pt x="286512" y="686928"/>
                  </a:lnTo>
                  <a:lnTo>
                    <a:pt x="252984" y="683880"/>
                  </a:lnTo>
                  <a:cubicBezTo>
                    <a:pt x="239783" y="682780"/>
                    <a:pt x="225068" y="687030"/>
                    <a:pt x="213360" y="680832"/>
                  </a:cubicBezTo>
                  <a:cubicBezTo>
                    <a:pt x="205329" y="676580"/>
                    <a:pt x="208729" y="661489"/>
                    <a:pt x="201168" y="656448"/>
                  </a:cubicBezTo>
                  <a:cubicBezTo>
                    <a:pt x="182637" y="644094"/>
                    <a:pt x="202326" y="655739"/>
                    <a:pt x="179832" y="647304"/>
                  </a:cubicBezTo>
                  <a:cubicBezTo>
                    <a:pt x="175578" y="645709"/>
                    <a:pt x="171910" y="642761"/>
                    <a:pt x="167640" y="641208"/>
                  </a:cubicBezTo>
                  <a:cubicBezTo>
                    <a:pt x="146152" y="633394"/>
                    <a:pt x="130674" y="632707"/>
                    <a:pt x="106680" y="629016"/>
                  </a:cubicBezTo>
                  <a:cubicBezTo>
                    <a:pt x="57744" y="609442"/>
                    <a:pt x="128417" y="636451"/>
                    <a:pt x="73152" y="619872"/>
                  </a:cubicBezTo>
                  <a:cubicBezTo>
                    <a:pt x="68800" y="618566"/>
                    <a:pt x="65112" y="615621"/>
                    <a:pt x="60960" y="613776"/>
                  </a:cubicBezTo>
                  <a:cubicBezTo>
                    <a:pt x="55960" y="611554"/>
                    <a:pt x="50800" y="609712"/>
                    <a:pt x="45720" y="607680"/>
                  </a:cubicBezTo>
                  <a:cubicBezTo>
                    <a:pt x="43329" y="602899"/>
                    <a:pt x="37836" y="590652"/>
                    <a:pt x="33528" y="586344"/>
                  </a:cubicBezTo>
                  <a:cubicBezTo>
                    <a:pt x="30938" y="583754"/>
                    <a:pt x="27432" y="582280"/>
                    <a:pt x="24384" y="580248"/>
                  </a:cubicBezTo>
                  <a:cubicBezTo>
                    <a:pt x="10319" y="552117"/>
                    <a:pt x="21008" y="558068"/>
                    <a:pt x="0" y="552816"/>
                  </a:cubicBezTo>
                  <a:cubicBezTo>
                    <a:pt x="1016" y="532496"/>
                    <a:pt x="524" y="512044"/>
                    <a:pt x="3048" y="491856"/>
                  </a:cubicBezTo>
                  <a:cubicBezTo>
                    <a:pt x="3612" y="487347"/>
                    <a:pt x="5509" y="482390"/>
                    <a:pt x="9144" y="479664"/>
                  </a:cubicBezTo>
                  <a:cubicBezTo>
                    <a:pt x="14285" y="475809"/>
                    <a:pt x="21393" y="475764"/>
                    <a:pt x="27432" y="473568"/>
                  </a:cubicBezTo>
                  <a:cubicBezTo>
                    <a:pt x="32574" y="471698"/>
                    <a:pt x="37592" y="469504"/>
                    <a:pt x="42672" y="467472"/>
                  </a:cubicBezTo>
                  <a:cubicBezTo>
                    <a:pt x="44704" y="464424"/>
                    <a:pt x="46178" y="460918"/>
                    <a:pt x="48768" y="458328"/>
                  </a:cubicBezTo>
                  <a:cubicBezTo>
                    <a:pt x="53076" y="454020"/>
                    <a:pt x="65323" y="448527"/>
                    <a:pt x="70104" y="446136"/>
                  </a:cubicBezTo>
                  <a:cubicBezTo>
                    <a:pt x="72136" y="441056"/>
                    <a:pt x="75013" y="436237"/>
                    <a:pt x="76200" y="430896"/>
                  </a:cubicBezTo>
                  <a:cubicBezTo>
                    <a:pt x="79099" y="417851"/>
                    <a:pt x="75692" y="405496"/>
                    <a:pt x="76200" y="397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800"/>
                </a:lnSpc>
              </a:pPr>
              <a:r>
                <a:rPr lang="en-GB" altLang="de-DE" b="1"/>
                <a:t>Why</a:t>
              </a:r>
            </a:p>
            <a:p>
              <a:pPr algn="ctr" eaLnBrk="1" hangingPunct="1">
                <a:lnSpc>
                  <a:spcPts val="1800"/>
                </a:lnSpc>
              </a:pPr>
              <a:r>
                <a:rPr lang="en-GB" altLang="de-DE" b="1"/>
                <a:t>we conduct this stupid</a:t>
              </a:r>
            </a:p>
            <a:p>
              <a:pPr algn="ctr" eaLnBrk="1" hangingPunct="1">
                <a:lnSpc>
                  <a:spcPts val="1800"/>
                </a:lnSpc>
              </a:pPr>
              <a:r>
                <a:rPr lang="en-GB" altLang="de-DE" b="1"/>
                <a:t>exchanges ???</a:t>
              </a:r>
            </a:p>
          </p:txBody>
        </p:sp>
        <p:sp>
          <p:nvSpPr>
            <p:cNvPr id="8" name="Ovale Legende 7"/>
            <p:cNvSpPr/>
            <p:nvPr/>
          </p:nvSpPr>
          <p:spPr bwMode="auto">
            <a:xfrm>
              <a:off x="2263999" y="4292711"/>
              <a:ext cx="1008065" cy="1152537"/>
            </a:xfrm>
            <a:prstGeom prst="wedgeEllipseCallout">
              <a:avLst>
                <a:gd name="adj1" fmla="val 75702"/>
                <a:gd name="adj2" fmla="val 13868"/>
              </a:avLst>
            </a:prstGeom>
            <a:gradFill>
              <a:gsLst>
                <a:gs pos="0">
                  <a:schemeClr val="bg1"/>
                </a:gs>
                <a:gs pos="100000">
                  <a:srgbClr val="FFFF00"/>
                </a:gs>
              </a:gsLst>
              <a:lin ang="5400000" scaled="0"/>
            </a:gra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tIns="0" rIns="0" bIns="0" anchor="ctr"/>
            <a:lstStyle/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latin typeface="Arial" charset="0"/>
                  <a:cs typeface="Arial" charset="0"/>
                </a:rPr>
                <a:t>I</a:t>
              </a:r>
            </a:p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latin typeface="Arial" charset="0"/>
                  <a:cs typeface="Arial" charset="0"/>
                </a:rPr>
                <a:t>feel</a:t>
              </a:r>
            </a:p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cold</a:t>
              </a:r>
            </a:p>
          </p:txBody>
        </p:sp>
        <p:sp>
          <p:nvSpPr>
            <p:cNvPr id="9" name="Ovale Legende 8"/>
            <p:cNvSpPr/>
            <p:nvPr/>
          </p:nvSpPr>
          <p:spPr bwMode="auto">
            <a:xfrm>
              <a:off x="7550382" y="4292711"/>
              <a:ext cx="936626" cy="1152537"/>
            </a:xfrm>
            <a:prstGeom prst="wedgeEllipseCallout">
              <a:avLst>
                <a:gd name="adj1" fmla="val -70626"/>
                <a:gd name="adj2" fmla="val 20521"/>
              </a:avLst>
            </a:prstGeom>
            <a:gradFill>
              <a:gsLst>
                <a:gs pos="0">
                  <a:schemeClr val="bg1"/>
                </a:gs>
                <a:gs pos="100000">
                  <a:srgbClr val="FFFF00"/>
                </a:gs>
              </a:gsLst>
              <a:lin ang="5400000" scaled="0"/>
            </a:gra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tIns="0" rIns="0" bIns="0" anchor="ctr"/>
            <a:lstStyle/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latin typeface="Arial" charset="0"/>
                  <a:cs typeface="Arial" charset="0"/>
                </a:rPr>
                <a:t>I</a:t>
              </a:r>
            </a:p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latin typeface="Arial" charset="0"/>
                  <a:cs typeface="Arial" charset="0"/>
                </a:rPr>
                <a:t>feel</a:t>
              </a:r>
            </a:p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sick</a:t>
              </a:r>
            </a:p>
          </p:txBody>
        </p:sp>
      </p:grpSp>
      <p:grpSp>
        <p:nvGrpSpPr>
          <p:cNvPr id="10" name="Gruppieren 9"/>
          <p:cNvGrpSpPr>
            <a:grpSpLocks/>
          </p:cNvGrpSpPr>
          <p:nvPr/>
        </p:nvGrpSpPr>
        <p:grpSpPr bwMode="auto">
          <a:xfrm>
            <a:off x="2028825" y="1647825"/>
            <a:ext cx="6503988" cy="4679950"/>
            <a:chOff x="2029049" y="1647908"/>
            <a:chExt cx="6503998" cy="4680000"/>
          </a:xfrm>
        </p:grpSpPr>
        <p:sp>
          <p:nvSpPr>
            <p:cNvPr id="11" name="Rechteck 13"/>
            <p:cNvSpPr>
              <a:spLocks noChangeArrowheads="1"/>
            </p:cNvSpPr>
            <p:nvPr/>
          </p:nvSpPr>
          <p:spPr bwMode="auto">
            <a:xfrm>
              <a:off x="2029049" y="1647908"/>
              <a:ext cx="6503998" cy="46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de-AT" altLang="de-DE"/>
            </a:p>
          </p:txBody>
        </p:sp>
        <p:sp>
          <p:nvSpPr>
            <p:cNvPr id="12" name="Freihandform 12"/>
            <p:cNvSpPr>
              <a:spLocks/>
            </p:cNvSpPr>
            <p:nvPr/>
          </p:nvSpPr>
          <p:spPr bwMode="auto">
            <a:xfrm>
              <a:off x="3973265" y="2348880"/>
              <a:ext cx="2798064" cy="802794"/>
            </a:xfrm>
            <a:custGeom>
              <a:avLst/>
              <a:gdLst>
                <a:gd name="T0" fmla="*/ 0 w 2798064"/>
                <a:gd name="T1" fmla="*/ 0 h 802794"/>
                <a:gd name="T2" fmla="*/ 2798064 w 2798064"/>
                <a:gd name="T3" fmla="*/ 802794 h 802794"/>
              </a:gdLst>
              <a:ahLst/>
              <a:cxnLst/>
              <a:rect l="T0" t="T1" r="T2" b="T3"/>
              <a:pathLst>
                <a:path w="2798064" h="802794">
                  <a:moveTo>
                    <a:pt x="76200" y="397368"/>
                  </a:moveTo>
                  <a:cubicBezTo>
                    <a:pt x="76708" y="389240"/>
                    <a:pt x="76732" y="386657"/>
                    <a:pt x="79248" y="382128"/>
                  </a:cubicBezTo>
                  <a:cubicBezTo>
                    <a:pt x="82039" y="377104"/>
                    <a:pt x="87076" y="373676"/>
                    <a:pt x="91440" y="369936"/>
                  </a:cubicBezTo>
                  <a:cubicBezTo>
                    <a:pt x="110030" y="354002"/>
                    <a:pt x="125897" y="362434"/>
                    <a:pt x="155448" y="360792"/>
                  </a:cubicBezTo>
                  <a:cubicBezTo>
                    <a:pt x="159512" y="358760"/>
                    <a:pt x="164802" y="358244"/>
                    <a:pt x="167640" y="354696"/>
                  </a:cubicBezTo>
                  <a:cubicBezTo>
                    <a:pt x="173317" y="347600"/>
                    <a:pt x="179832" y="330312"/>
                    <a:pt x="179832" y="330312"/>
                  </a:cubicBezTo>
                  <a:cubicBezTo>
                    <a:pt x="178816" y="319136"/>
                    <a:pt x="178629" y="307853"/>
                    <a:pt x="176784" y="296784"/>
                  </a:cubicBezTo>
                  <a:cubicBezTo>
                    <a:pt x="175568" y="289488"/>
                    <a:pt x="171302" y="282819"/>
                    <a:pt x="170688" y="275448"/>
                  </a:cubicBezTo>
                  <a:cubicBezTo>
                    <a:pt x="170258" y="270285"/>
                    <a:pt x="169492" y="263179"/>
                    <a:pt x="173736" y="260208"/>
                  </a:cubicBezTo>
                  <a:cubicBezTo>
                    <a:pt x="181410" y="254836"/>
                    <a:pt x="191902" y="255485"/>
                    <a:pt x="201168" y="254112"/>
                  </a:cubicBezTo>
                  <a:cubicBezTo>
                    <a:pt x="219370" y="251415"/>
                    <a:pt x="237744" y="250048"/>
                    <a:pt x="256032" y="248016"/>
                  </a:cubicBezTo>
                  <a:cubicBezTo>
                    <a:pt x="278320" y="236872"/>
                    <a:pt x="260248" y="244676"/>
                    <a:pt x="295656" y="235824"/>
                  </a:cubicBezTo>
                  <a:cubicBezTo>
                    <a:pt x="352126" y="221707"/>
                    <a:pt x="275018" y="232957"/>
                    <a:pt x="396240" y="223632"/>
                  </a:cubicBezTo>
                  <a:cubicBezTo>
                    <a:pt x="446298" y="225907"/>
                    <a:pt x="447657" y="216872"/>
                    <a:pt x="475488" y="232776"/>
                  </a:cubicBezTo>
                  <a:cubicBezTo>
                    <a:pt x="478669" y="234593"/>
                    <a:pt x="481584" y="236840"/>
                    <a:pt x="484632" y="238872"/>
                  </a:cubicBezTo>
                  <a:cubicBezTo>
                    <a:pt x="495808" y="237856"/>
                    <a:pt x="507156" y="238025"/>
                    <a:pt x="518160" y="235824"/>
                  </a:cubicBezTo>
                  <a:cubicBezTo>
                    <a:pt x="523684" y="234719"/>
                    <a:pt x="534589" y="226904"/>
                    <a:pt x="539496" y="223632"/>
                  </a:cubicBezTo>
                  <a:cubicBezTo>
                    <a:pt x="548203" y="210571"/>
                    <a:pt x="546694" y="208392"/>
                    <a:pt x="569976" y="208392"/>
                  </a:cubicBezTo>
                  <a:cubicBezTo>
                    <a:pt x="597483" y="208392"/>
                    <a:pt x="652272" y="214488"/>
                    <a:pt x="652272" y="214488"/>
                  </a:cubicBezTo>
                  <a:cubicBezTo>
                    <a:pt x="663448" y="212456"/>
                    <a:pt x="679609" y="217916"/>
                    <a:pt x="685800" y="208392"/>
                  </a:cubicBezTo>
                  <a:cubicBezTo>
                    <a:pt x="695828" y="192964"/>
                    <a:pt x="689464" y="171767"/>
                    <a:pt x="691896" y="153528"/>
                  </a:cubicBezTo>
                  <a:cubicBezTo>
                    <a:pt x="693530" y="141276"/>
                    <a:pt x="694807" y="128895"/>
                    <a:pt x="697992" y="116952"/>
                  </a:cubicBezTo>
                  <a:cubicBezTo>
                    <a:pt x="698936" y="113412"/>
                    <a:pt x="701498" y="110398"/>
                    <a:pt x="704088" y="107808"/>
                  </a:cubicBezTo>
                  <a:cubicBezTo>
                    <a:pt x="712669" y="99227"/>
                    <a:pt x="726909" y="97656"/>
                    <a:pt x="737616" y="95616"/>
                  </a:cubicBezTo>
                  <a:cubicBezTo>
                    <a:pt x="750743" y="93116"/>
                    <a:pt x="764032" y="91552"/>
                    <a:pt x="777240" y="89520"/>
                  </a:cubicBezTo>
                  <a:cubicBezTo>
                    <a:pt x="803014" y="80929"/>
                    <a:pt x="773418" y="90157"/>
                    <a:pt x="832104" y="80376"/>
                  </a:cubicBezTo>
                  <a:cubicBezTo>
                    <a:pt x="841344" y="78836"/>
                    <a:pt x="850175" y="74624"/>
                    <a:pt x="859536" y="74280"/>
                  </a:cubicBezTo>
                  <a:cubicBezTo>
                    <a:pt x="961088" y="70553"/>
                    <a:pt x="1062736" y="70216"/>
                    <a:pt x="1164336" y="68184"/>
                  </a:cubicBezTo>
                  <a:cubicBezTo>
                    <a:pt x="1184656" y="66152"/>
                    <a:pt x="1205080" y="64976"/>
                    <a:pt x="1225296" y="62088"/>
                  </a:cubicBezTo>
                  <a:cubicBezTo>
                    <a:pt x="1233590" y="60903"/>
                    <a:pt x="1241806" y="58855"/>
                    <a:pt x="1249680" y="55992"/>
                  </a:cubicBezTo>
                  <a:cubicBezTo>
                    <a:pt x="1253123" y="54740"/>
                    <a:pt x="1255643" y="51713"/>
                    <a:pt x="1258824" y="49896"/>
                  </a:cubicBezTo>
                  <a:cubicBezTo>
                    <a:pt x="1262769" y="47642"/>
                    <a:pt x="1266762" y="45395"/>
                    <a:pt x="1271016" y="43800"/>
                  </a:cubicBezTo>
                  <a:cubicBezTo>
                    <a:pt x="1274938" y="42329"/>
                    <a:pt x="1279234" y="42077"/>
                    <a:pt x="1283208" y="40752"/>
                  </a:cubicBezTo>
                  <a:cubicBezTo>
                    <a:pt x="1294883" y="36860"/>
                    <a:pt x="1300018" y="33871"/>
                    <a:pt x="1310640" y="28560"/>
                  </a:cubicBezTo>
                  <a:cubicBezTo>
                    <a:pt x="1324864" y="29576"/>
                    <a:pt x="1339246" y="29264"/>
                    <a:pt x="1353312" y="31608"/>
                  </a:cubicBezTo>
                  <a:cubicBezTo>
                    <a:pt x="1357794" y="32355"/>
                    <a:pt x="1361285" y="36017"/>
                    <a:pt x="1365504" y="37704"/>
                  </a:cubicBezTo>
                  <a:cubicBezTo>
                    <a:pt x="1403168" y="52770"/>
                    <a:pt x="1367392" y="35600"/>
                    <a:pt x="1395984" y="49896"/>
                  </a:cubicBezTo>
                  <a:cubicBezTo>
                    <a:pt x="1422400" y="48880"/>
                    <a:pt x="1448928" y="49478"/>
                    <a:pt x="1475232" y="46848"/>
                  </a:cubicBezTo>
                  <a:cubicBezTo>
                    <a:pt x="1480814" y="46290"/>
                    <a:pt x="1491614" y="37487"/>
                    <a:pt x="1496568" y="34656"/>
                  </a:cubicBezTo>
                  <a:cubicBezTo>
                    <a:pt x="1500513" y="32402"/>
                    <a:pt x="1505243" y="31437"/>
                    <a:pt x="1508760" y="28560"/>
                  </a:cubicBezTo>
                  <a:cubicBezTo>
                    <a:pt x="1547337" y="-3003"/>
                    <a:pt x="1514763" y="14891"/>
                    <a:pt x="1542288" y="1128"/>
                  </a:cubicBezTo>
                  <a:cubicBezTo>
                    <a:pt x="1551432" y="2144"/>
                    <a:pt x="1564923" y="-3674"/>
                    <a:pt x="1569720" y="4176"/>
                  </a:cubicBezTo>
                  <a:cubicBezTo>
                    <a:pt x="1605057" y="62000"/>
                    <a:pt x="1543631" y="59568"/>
                    <a:pt x="1603248" y="52944"/>
                  </a:cubicBezTo>
                  <a:cubicBezTo>
                    <a:pt x="1621536" y="53960"/>
                    <a:pt x="1640151" y="52400"/>
                    <a:pt x="1658112" y="55992"/>
                  </a:cubicBezTo>
                  <a:cubicBezTo>
                    <a:pt x="1661704" y="56710"/>
                    <a:pt x="1660827" y="63727"/>
                    <a:pt x="1664208" y="65136"/>
                  </a:cubicBezTo>
                  <a:cubicBezTo>
                    <a:pt x="1680992" y="72129"/>
                    <a:pt x="1756177" y="77088"/>
                    <a:pt x="1758696" y="77328"/>
                  </a:cubicBezTo>
                  <a:cubicBezTo>
                    <a:pt x="1761744" y="79360"/>
                    <a:pt x="1764492" y="81936"/>
                    <a:pt x="1767840" y="83424"/>
                  </a:cubicBezTo>
                  <a:cubicBezTo>
                    <a:pt x="1782296" y="89849"/>
                    <a:pt x="1801855" y="93013"/>
                    <a:pt x="1816608" y="95616"/>
                  </a:cubicBezTo>
                  <a:cubicBezTo>
                    <a:pt x="1835819" y="99006"/>
                    <a:pt x="1882902" y="103659"/>
                    <a:pt x="1892808" y="104760"/>
                  </a:cubicBezTo>
                  <a:cubicBezTo>
                    <a:pt x="1900936" y="108824"/>
                    <a:pt x="1914318" y="108331"/>
                    <a:pt x="1917192" y="116952"/>
                  </a:cubicBezTo>
                  <a:cubicBezTo>
                    <a:pt x="1919546" y="124015"/>
                    <a:pt x="1921816" y="132262"/>
                    <a:pt x="1926336" y="138288"/>
                  </a:cubicBezTo>
                  <a:cubicBezTo>
                    <a:pt x="1929784" y="142886"/>
                    <a:pt x="1934464" y="146416"/>
                    <a:pt x="1938528" y="150480"/>
                  </a:cubicBezTo>
                  <a:cubicBezTo>
                    <a:pt x="1940560" y="155560"/>
                    <a:pt x="1942331" y="160752"/>
                    <a:pt x="1944624" y="165720"/>
                  </a:cubicBezTo>
                  <a:cubicBezTo>
                    <a:pt x="1948432" y="173971"/>
                    <a:pt x="1953942" y="181483"/>
                    <a:pt x="1956816" y="190104"/>
                  </a:cubicBezTo>
                  <a:cubicBezTo>
                    <a:pt x="1958342" y="194681"/>
                    <a:pt x="1962612" y="208929"/>
                    <a:pt x="1965960" y="211440"/>
                  </a:cubicBezTo>
                  <a:cubicBezTo>
                    <a:pt x="1971101" y="215295"/>
                    <a:pt x="1978152" y="215504"/>
                    <a:pt x="1984248" y="217536"/>
                  </a:cubicBezTo>
                  <a:cubicBezTo>
                    <a:pt x="1986280" y="220584"/>
                    <a:pt x="1987754" y="224090"/>
                    <a:pt x="1990344" y="226680"/>
                  </a:cubicBezTo>
                  <a:cubicBezTo>
                    <a:pt x="1992934" y="229270"/>
                    <a:pt x="1996140" y="231288"/>
                    <a:pt x="1999488" y="232776"/>
                  </a:cubicBezTo>
                  <a:cubicBezTo>
                    <a:pt x="2027428" y="245194"/>
                    <a:pt x="2057370" y="242315"/>
                    <a:pt x="2087880" y="244968"/>
                  </a:cubicBezTo>
                  <a:cubicBezTo>
                    <a:pt x="2137162" y="261395"/>
                    <a:pt x="2075602" y="242518"/>
                    <a:pt x="2185416" y="257160"/>
                  </a:cubicBezTo>
                  <a:cubicBezTo>
                    <a:pt x="2194602" y="258385"/>
                    <a:pt x="2198893" y="265984"/>
                    <a:pt x="2206752" y="269352"/>
                  </a:cubicBezTo>
                  <a:cubicBezTo>
                    <a:pt x="2210602" y="271002"/>
                    <a:pt x="2215022" y="270929"/>
                    <a:pt x="2218944" y="272400"/>
                  </a:cubicBezTo>
                  <a:cubicBezTo>
                    <a:pt x="2258315" y="287164"/>
                    <a:pt x="2190429" y="268319"/>
                    <a:pt x="2255520" y="284592"/>
                  </a:cubicBezTo>
                  <a:cubicBezTo>
                    <a:pt x="2316480" y="280528"/>
                    <a:pt x="2377807" y="280218"/>
                    <a:pt x="2438400" y="272400"/>
                  </a:cubicBezTo>
                  <a:lnTo>
                    <a:pt x="2532888" y="260208"/>
                  </a:lnTo>
                  <a:cubicBezTo>
                    <a:pt x="2569464" y="261224"/>
                    <a:pt x="2606123" y="260586"/>
                    <a:pt x="2642616" y="263256"/>
                  </a:cubicBezTo>
                  <a:cubicBezTo>
                    <a:pt x="2648073" y="263655"/>
                    <a:pt x="2652856" y="267130"/>
                    <a:pt x="2657856" y="269352"/>
                  </a:cubicBezTo>
                  <a:cubicBezTo>
                    <a:pt x="2678349" y="278460"/>
                    <a:pt x="2661441" y="273296"/>
                    <a:pt x="2682240" y="278496"/>
                  </a:cubicBezTo>
                  <a:cubicBezTo>
                    <a:pt x="2685288" y="282560"/>
                    <a:pt x="2687276" y="287700"/>
                    <a:pt x="2691384" y="290688"/>
                  </a:cubicBezTo>
                  <a:cubicBezTo>
                    <a:pt x="2698733" y="296033"/>
                    <a:pt x="2715768" y="302880"/>
                    <a:pt x="2715768" y="302880"/>
                  </a:cubicBezTo>
                  <a:cubicBezTo>
                    <a:pt x="2721243" y="319305"/>
                    <a:pt x="2714978" y="308637"/>
                    <a:pt x="2737104" y="318120"/>
                  </a:cubicBezTo>
                  <a:cubicBezTo>
                    <a:pt x="2745457" y="321700"/>
                    <a:pt x="2752617" y="328341"/>
                    <a:pt x="2761488" y="330312"/>
                  </a:cubicBezTo>
                  <a:cubicBezTo>
                    <a:pt x="2792056" y="337105"/>
                    <a:pt x="2780034" y="333446"/>
                    <a:pt x="2798064" y="339456"/>
                  </a:cubicBezTo>
                  <a:cubicBezTo>
                    <a:pt x="2796329" y="347265"/>
                    <a:pt x="2790014" y="386153"/>
                    <a:pt x="2779776" y="391272"/>
                  </a:cubicBezTo>
                  <a:cubicBezTo>
                    <a:pt x="2764710" y="398805"/>
                    <a:pt x="2771895" y="395931"/>
                    <a:pt x="2758440" y="400416"/>
                  </a:cubicBezTo>
                  <a:cubicBezTo>
                    <a:pt x="2754376" y="408544"/>
                    <a:pt x="2744963" y="415804"/>
                    <a:pt x="2746248" y="424800"/>
                  </a:cubicBezTo>
                  <a:cubicBezTo>
                    <a:pt x="2747264" y="431912"/>
                    <a:pt x="2747406" y="439205"/>
                    <a:pt x="2749296" y="446136"/>
                  </a:cubicBezTo>
                  <a:cubicBezTo>
                    <a:pt x="2751081" y="452680"/>
                    <a:pt x="2757668" y="461742"/>
                    <a:pt x="2761488" y="467472"/>
                  </a:cubicBezTo>
                  <a:cubicBezTo>
                    <a:pt x="2762504" y="471536"/>
                    <a:pt x="2763211" y="475690"/>
                    <a:pt x="2764536" y="479664"/>
                  </a:cubicBezTo>
                  <a:cubicBezTo>
                    <a:pt x="2766266" y="484855"/>
                    <a:pt x="2770632" y="489433"/>
                    <a:pt x="2770632" y="494904"/>
                  </a:cubicBezTo>
                  <a:cubicBezTo>
                    <a:pt x="2770632" y="510066"/>
                    <a:pt x="2756161" y="509587"/>
                    <a:pt x="2746248" y="513192"/>
                  </a:cubicBezTo>
                  <a:cubicBezTo>
                    <a:pt x="2719921" y="522765"/>
                    <a:pt x="2741649" y="517958"/>
                    <a:pt x="2706624" y="522336"/>
                  </a:cubicBezTo>
                  <a:cubicBezTo>
                    <a:pt x="2688059" y="527640"/>
                    <a:pt x="2669456" y="532759"/>
                    <a:pt x="2651760" y="540624"/>
                  </a:cubicBezTo>
                  <a:cubicBezTo>
                    <a:pt x="2647608" y="542469"/>
                    <a:pt x="2643513" y="544466"/>
                    <a:pt x="2639568" y="546720"/>
                  </a:cubicBezTo>
                  <a:cubicBezTo>
                    <a:pt x="2636387" y="548537"/>
                    <a:pt x="2633791" y="551373"/>
                    <a:pt x="2630424" y="552816"/>
                  </a:cubicBezTo>
                  <a:cubicBezTo>
                    <a:pt x="2626574" y="554466"/>
                    <a:pt x="2622154" y="554393"/>
                    <a:pt x="2618232" y="555864"/>
                  </a:cubicBezTo>
                  <a:cubicBezTo>
                    <a:pt x="2613978" y="557459"/>
                    <a:pt x="2610104" y="559928"/>
                    <a:pt x="2606040" y="561960"/>
                  </a:cubicBezTo>
                  <a:cubicBezTo>
                    <a:pt x="2602939" y="566095"/>
                    <a:pt x="2593771" y="577849"/>
                    <a:pt x="2590800" y="583296"/>
                  </a:cubicBezTo>
                  <a:cubicBezTo>
                    <a:pt x="2586448" y="591274"/>
                    <a:pt x="2582672" y="599552"/>
                    <a:pt x="2578608" y="607680"/>
                  </a:cubicBezTo>
                  <a:cubicBezTo>
                    <a:pt x="2576576" y="611744"/>
                    <a:pt x="2573949" y="615561"/>
                    <a:pt x="2572512" y="619872"/>
                  </a:cubicBezTo>
                  <a:cubicBezTo>
                    <a:pt x="2569481" y="628964"/>
                    <a:pt x="2562724" y="650674"/>
                    <a:pt x="2557272" y="653400"/>
                  </a:cubicBezTo>
                  <a:lnTo>
                    <a:pt x="2545080" y="659496"/>
                  </a:lnTo>
                  <a:cubicBezTo>
                    <a:pt x="2543048" y="662544"/>
                    <a:pt x="2541113" y="665659"/>
                    <a:pt x="2538984" y="668640"/>
                  </a:cubicBezTo>
                  <a:cubicBezTo>
                    <a:pt x="2536031" y="672774"/>
                    <a:pt x="2532793" y="676698"/>
                    <a:pt x="2529840" y="680832"/>
                  </a:cubicBezTo>
                  <a:cubicBezTo>
                    <a:pt x="2500857" y="721408"/>
                    <a:pt x="2548001" y="688665"/>
                    <a:pt x="2410968" y="696072"/>
                  </a:cubicBezTo>
                  <a:cubicBezTo>
                    <a:pt x="2401161" y="702610"/>
                    <a:pt x="2401233" y="703108"/>
                    <a:pt x="2389632" y="708264"/>
                  </a:cubicBezTo>
                  <a:cubicBezTo>
                    <a:pt x="2384632" y="710486"/>
                    <a:pt x="2379718" y="713107"/>
                    <a:pt x="2374392" y="714360"/>
                  </a:cubicBezTo>
                  <a:cubicBezTo>
                    <a:pt x="2328051" y="725264"/>
                    <a:pt x="2286879" y="722000"/>
                    <a:pt x="2237232" y="723504"/>
                  </a:cubicBezTo>
                  <a:cubicBezTo>
                    <a:pt x="2219960" y="725536"/>
                    <a:pt x="2202500" y="726346"/>
                    <a:pt x="2185416" y="729600"/>
                  </a:cubicBezTo>
                  <a:cubicBezTo>
                    <a:pt x="2180953" y="730450"/>
                    <a:pt x="2176133" y="732205"/>
                    <a:pt x="2173224" y="735696"/>
                  </a:cubicBezTo>
                  <a:cubicBezTo>
                    <a:pt x="2142312" y="772790"/>
                    <a:pt x="2205823" y="721153"/>
                    <a:pt x="2157984" y="757032"/>
                  </a:cubicBezTo>
                  <a:cubicBezTo>
                    <a:pt x="2155952" y="761096"/>
                    <a:pt x="2155523" y="766498"/>
                    <a:pt x="2151888" y="769224"/>
                  </a:cubicBezTo>
                  <a:cubicBezTo>
                    <a:pt x="2146747" y="773079"/>
                    <a:pt x="2139639" y="773124"/>
                    <a:pt x="2133600" y="775320"/>
                  </a:cubicBezTo>
                  <a:cubicBezTo>
                    <a:pt x="2128458" y="777190"/>
                    <a:pt x="2123360" y="779194"/>
                    <a:pt x="2118360" y="781416"/>
                  </a:cubicBezTo>
                  <a:cubicBezTo>
                    <a:pt x="2106985" y="786471"/>
                    <a:pt x="2101195" y="791611"/>
                    <a:pt x="2087880" y="793608"/>
                  </a:cubicBezTo>
                  <a:cubicBezTo>
                    <a:pt x="2073778" y="795723"/>
                    <a:pt x="2059402" y="795282"/>
                    <a:pt x="2045208" y="796656"/>
                  </a:cubicBezTo>
                  <a:cubicBezTo>
                    <a:pt x="2027898" y="798331"/>
                    <a:pt x="2010664" y="800720"/>
                    <a:pt x="1993392" y="802752"/>
                  </a:cubicBezTo>
                  <a:cubicBezTo>
                    <a:pt x="1963928" y="800720"/>
                    <a:pt x="1934153" y="801384"/>
                    <a:pt x="1905000" y="796656"/>
                  </a:cubicBezTo>
                  <a:cubicBezTo>
                    <a:pt x="1896030" y="795201"/>
                    <a:pt x="1880616" y="784464"/>
                    <a:pt x="1880616" y="784464"/>
                  </a:cubicBezTo>
                  <a:cubicBezTo>
                    <a:pt x="1793804" y="794110"/>
                    <a:pt x="1823007" y="781265"/>
                    <a:pt x="1786128" y="799704"/>
                  </a:cubicBezTo>
                  <a:cubicBezTo>
                    <a:pt x="1779016" y="798688"/>
                    <a:pt x="1771497" y="799235"/>
                    <a:pt x="1764792" y="796656"/>
                  </a:cubicBezTo>
                  <a:cubicBezTo>
                    <a:pt x="1736037" y="785597"/>
                    <a:pt x="1755226" y="787586"/>
                    <a:pt x="1737360" y="772272"/>
                  </a:cubicBezTo>
                  <a:cubicBezTo>
                    <a:pt x="1733910" y="769315"/>
                    <a:pt x="1729232" y="768208"/>
                    <a:pt x="1725168" y="766176"/>
                  </a:cubicBezTo>
                  <a:cubicBezTo>
                    <a:pt x="1723136" y="763128"/>
                    <a:pt x="1721886" y="759377"/>
                    <a:pt x="1719072" y="757032"/>
                  </a:cubicBezTo>
                  <a:cubicBezTo>
                    <a:pt x="1715581" y="754123"/>
                    <a:pt x="1711422" y="751074"/>
                    <a:pt x="1706880" y="750936"/>
                  </a:cubicBezTo>
                  <a:lnTo>
                    <a:pt x="1618488" y="753984"/>
                  </a:lnTo>
                  <a:cubicBezTo>
                    <a:pt x="1598409" y="767370"/>
                    <a:pt x="1617887" y="756485"/>
                    <a:pt x="1575816" y="763128"/>
                  </a:cubicBezTo>
                  <a:cubicBezTo>
                    <a:pt x="1567540" y="764435"/>
                    <a:pt x="1559587" y="767305"/>
                    <a:pt x="1551432" y="769224"/>
                  </a:cubicBezTo>
                  <a:cubicBezTo>
                    <a:pt x="1481140" y="785763"/>
                    <a:pt x="1575793" y="763133"/>
                    <a:pt x="1484376" y="781416"/>
                  </a:cubicBezTo>
                  <a:cubicBezTo>
                    <a:pt x="1477123" y="782867"/>
                    <a:pt x="1470411" y="786898"/>
                    <a:pt x="1463040" y="787512"/>
                  </a:cubicBezTo>
                  <a:cubicBezTo>
                    <a:pt x="1421479" y="790975"/>
                    <a:pt x="1379728" y="791576"/>
                    <a:pt x="1338072" y="793608"/>
                  </a:cubicBezTo>
                  <a:cubicBezTo>
                    <a:pt x="1317676" y="797687"/>
                    <a:pt x="1298525" y="801860"/>
                    <a:pt x="1277112" y="802752"/>
                  </a:cubicBezTo>
                  <a:cubicBezTo>
                    <a:pt x="1265128" y="803251"/>
                    <a:pt x="1247104" y="799189"/>
                    <a:pt x="1234440" y="796656"/>
                  </a:cubicBezTo>
                  <a:cubicBezTo>
                    <a:pt x="1226312" y="792592"/>
                    <a:pt x="1217617" y="789505"/>
                    <a:pt x="1210056" y="784464"/>
                  </a:cubicBezTo>
                  <a:cubicBezTo>
                    <a:pt x="1207008" y="782432"/>
                    <a:pt x="1204260" y="779856"/>
                    <a:pt x="1200912" y="778368"/>
                  </a:cubicBezTo>
                  <a:cubicBezTo>
                    <a:pt x="1195040" y="775758"/>
                    <a:pt x="1188663" y="774468"/>
                    <a:pt x="1182624" y="772272"/>
                  </a:cubicBezTo>
                  <a:cubicBezTo>
                    <a:pt x="1177482" y="770402"/>
                    <a:pt x="1172464" y="768208"/>
                    <a:pt x="1167384" y="766176"/>
                  </a:cubicBezTo>
                  <a:cubicBezTo>
                    <a:pt x="1165352" y="763128"/>
                    <a:pt x="1164892" y="757687"/>
                    <a:pt x="1161288" y="757032"/>
                  </a:cubicBezTo>
                  <a:cubicBezTo>
                    <a:pt x="1151126" y="755184"/>
                    <a:pt x="1133023" y="760288"/>
                    <a:pt x="1121664" y="763128"/>
                  </a:cubicBezTo>
                  <a:cubicBezTo>
                    <a:pt x="1118616" y="765160"/>
                    <a:pt x="1115963" y="767972"/>
                    <a:pt x="1112520" y="769224"/>
                  </a:cubicBezTo>
                  <a:cubicBezTo>
                    <a:pt x="1091422" y="776896"/>
                    <a:pt x="1058946" y="778969"/>
                    <a:pt x="1039368" y="781416"/>
                  </a:cubicBezTo>
                  <a:cubicBezTo>
                    <a:pt x="1026806" y="780020"/>
                    <a:pt x="1014356" y="780577"/>
                    <a:pt x="1002792" y="775320"/>
                  </a:cubicBezTo>
                  <a:cubicBezTo>
                    <a:pt x="994519" y="771560"/>
                    <a:pt x="978408" y="763128"/>
                    <a:pt x="978408" y="763128"/>
                  </a:cubicBezTo>
                  <a:cubicBezTo>
                    <a:pt x="975360" y="759064"/>
                    <a:pt x="972856" y="754528"/>
                    <a:pt x="969264" y="750936"/>
                  </a:cubicBezTo>
                  <a:cubicBezTo>
                    <a:pt x="961351" y="743023"/>
                    <a:pt x="954538" y="740525"/>
                    <a:pt x="944880" y="735696"/>
                  </a:cubicBezTo>
                  <a:cubicBezTo>
                    <a:pt x="942848" y="731632"/>
                    <a:pt x="941693" y="726995"/>
                    <a:pt x="938784" y="723504"/>
                  </a:cubicBezTo>
                  <a:cubicBezTo>
                    <a:pt x="936439" y="720690"/>
                    <a:pt x="933302" y="717513"/>
                    <a:pt x="929640" y="717408"/>
                  </a:cubicBezTo>
                  <a:lnTo>
                    <a:pt x="832104" y="720456"/>
                  </a:lnTo>
                  <a:cubicBezTo>
                    <a:pt x="778357" y="732400"/>
                    <a:pt x="806278" y="728598"/>
                    <a:pt x="716280" y="723504"/>
                  </a:cubicBezTo>
                  <a:cubicBezTo>
                    <a:pt x="691851" y="722121"/>
                    <a:pt x="667417" y="720370"/>
                    <a:pt x="643128" y="717408"/>
                  </a:cubicBezTo>
                  <a:cubicBezTo>
                    <a:pt x="625718" y="715285"/>
                    <a:pt x="591312" y="708264"/>
                    <a:pt x="591312" y="708264"/>
                  </a:cubicBezTo>
                  <a:cubicBezTo>
                    <a:pt x="581152" y="704200"/>
                    <a:pt x="571448" y="698726"/>
                    <a:pt x="560832" y="696072"/>
                  </a:cubicBezTo>
                  <a:cubicBezTo>
                    <a:pt x="552704" y="694040"/>
                    <a:pt x="544531" y="692180"/>
                    <a:pt x="536448" y="689976"/>
                  </a:cubicBezTo>
                  <a:cubicBezTo>
                    <a:pt x="533348" y="689131"/>
                    <a:pt x="530454" y="687558"/>
                    <a:pt x="527304" y="686928"/>
                  </a:cubicBezTo>
                  <a:cubicBezTo>
                    <a:pt x="515184" y="684504"/>
                    <a:pt x="502920" y="682864"/>
                    <a:pt x="490728" y="680832"/>
                  </a:cubicBezTo>
                  <a:cubicBezTo>
                    <a:pt x="485648" y="678800"/>
                    <a:pt x="480679" y="676466"/>
                    <a:pt x="475488" y="674736"/>
                  </a:cubicBezTo>
                  <a:cubicBezTo>
                    <a:pt x="431408" y="660043"/>
                    <a:pt x="434418" y="669298"/>
                    <a:pt x="362712" y="671688"/>
                  </a:cubicBezTo>
                  <a:cubicBezTo>
                    <a:pt x="357632" y="673720"/>
                    <a:pt x="352751" y="676344"/>
                    <a:pt x="347472" y="677784"/>
                  </a:cubicBezTo>
                  <a:cubicBezTo>
                    <a:pt x="341510" y="679410"/>
                    <a:pt x="335296" y="679915"/>
                    <a:pt x="329184" y="680832"/>
                  </a:cubicBezTo>
                  <a:lnTo>
                    <a:pt x="286512" y="686928"/>
                  </a:lnTo>
                  <a:lnTo>
                    <a:pt x="252984" y="683880"/>
                  </a:lnTo>
                  <a:cubicBezTo>
                    <a:pt x="239783" y="682780"/>
                    <a:pt x="225068" y="687030"/>
                    <a:pt x="213360" y="680832"/>
                  </a:cubicBezTo>
                  <a:cubicBezTo>
                    <a:pt x="205329" y="676580"/>
                    <a:pt x="208729" y="661489"/>
                    <a:pt x="201168" y="656448"/>
                  </a:cubicBezTo>
                  <a:cubicBezTo>
                    <a:pt x="182637" y="644094"/>
                    <a:pt x="202326" y="655739"/>
                    <a:pt x="179832" y="647304"/>
                  </a:cubicBezTo>
                  <a:cubicBezTo>
                    <a:pt x="175578" y="645709"/>
                    <a:pt x="171910" y="642761"/>
                    <a:pt x="167640" y="641208"/>
                  </a:cubicBezTo>
                  <a:cubicBezTo>
                    <a:pt x="146152" y="633394"/>
                    <a:pt x="130674" y="632707"/>
                    <a:pt x="106680" y="629016"/>
                  </a:cubicBezTo>
                  <a:cubicBezTo>
                    <a:pt x="57744" y="609442"/>
                    <a:pt x="128417" y="636451"/>
                    <a:pt x="73152" y="619872"/>
                  </a:cubicBezTo>
                  <a:cubicBezTo>
                    <a:pt x="68800" y="618566"/>
                    <a:pt x="65112" y="615621"/>
                    <a:pt x="60960" y="613776"/>
                  </a:cubicBezTo>
                  <a:cubicBezTo>
                    <a:pt x="55960" y="611554"/>
                    <a:pt x="50800" y="609712"/>
                    <a:pt x="45720" y="607680"/>
                  </a:cubicBezTo>
                  <a:cubicBezTo>
                    <a:pt x="43329" y="602899"/>
                    <a:pt x="37836" y="590652"/>
                    <a:pt x="33528" y="586344"/>
                  </a:cubicBezTo>
                  <a:cubicBezTo>
                    <a:pt x="30938" y="583754"/>
                    <a:pt x="27432" y="582280"/>
                    <a:pt x="24384" y="580248"/>
                  </a:cubicBezTo>
                  <a:cubicBezTo>
                    <a:pt x="10319" y="552117"/>
                    <a:pt x="21008" y="558068"/>
                    <a:pt x="0" y="552816"/>
                  </a:cubicBezTo>
                  <a:cubicBezTo>
                    <a:pt x="1016" y="532496"/>
                    <a:pt x="524" y="512044"/>
                    <a:pt x="3048" y="491856"/>
                  </a:cubicBezTo>
                  <a:cubicBezTo>
                    <a:pt x="3612" y="487347"/>
                    <a:pt x="5509" y="482390"/>
                    <a:pt x="9144" y="479664"/>
                  </a:cubicBezTo>
                  <a:cubicBezTo>
                    <a:pt x="14285" y="475809"/>
                    <a:pt x="21393" y="475764"/>
                    <a:pt x="27432" y="473568"/>
                  </a:cubicBezTo>
                  <a:cubicBezTo>
                    <a:pt x="32574" y="471698"/>
                    <a:pt x="37592" y="469504"/>
                    <a:pt x="42672" y="467472"/>
                  </a:cubicBezTo>
                  <a:cubicBezTo>
                    <a:pt x="44704" y="464424"/>
                    <a:pt x="46178" y="460918"/>
                    <a:pt x="48768" y="458328"/>
                  </a:cubicBezTo>
                  <a:cubicBezTo>
                    <a:pt x="53076" y="454020"/>
                    <a:pt x="65323" y="448527"/>
                    <a:pt x="70104" y="446136"/>
                  </a:cubicBezTo>
                  <a:cubicBezTo>
                    <a:pt x="72136" y="441056"/>
                    <a:pt x="75013" y="436237"/>
                    <a:pt x="76200" y="430896"/>
                  </a:cubicBezTo>
                  <a:cubicBezTo>
                    <a:pt x="79099" y="417851"/>
                    <a:pt x="75692" y="405496"/>
                    <a:pt x="76200" y="397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800"/>
                </a:lnSpc>
              </a:pPr>
              <a:r>
                <a:rPr lang="en-GB" altLang="de-DE" b="1"/>
                <a:t>Why</a:t>
              </a:r>
            </a:p>
            <a:p>
              <a:pPr algn="ctr" eaLnBrk="1" hangingPunct="1">
                <a:lnSpc>
                  <a:spcPts val="1800"/>
                </a:lnSpc>
              </a:pPr>
              <a:r>
                <a:rPr lang="en-GB" altLang="de-DE" b="1"/>
                <a:t>we conduct this stupid</a:t>
              </a:r>
            </a:p>
            <a:p>
              <a:pPr algn="ctr" eaLnBrk="1" hangingPunct="1">
                <a:lnSpc>
                  <a:spcPts val="1800"/>
                </a:lnSpc>
              </a:pPr>
              <a:r>
                <a:rPr lang="en-GB" altLang="de-DE" b="1"/>
                <a:t>exchanges ???</a:t>
              </a:r>
            </a:p>
          </p:txBody>
        </p:sp>
      </p:grpSp>
      <p:sp>
        <p:nvSpPr>
          <p:cNvPr id="13" name="Textfeld 12"/>
          <p:cNvSpPr txBox="1"/>
          <p:nvPr/>
        </p:nvSpPr>
        <p:spPr>
          <a:xfrm>
            <a:off x="1337813" y="6288714"/>
            <a:ext cx="314701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b="1" dirty="0" smtClean="0"/>
              <a:t>Source</a:t>
            </a:r>
            <a:r>
              <a:rPr lang="en-GB" sz="700" dirty="0" smtClean="0"/>
              <a:t>: http://debeste.de/16253/Sch-leraustausch ; re-shaped by Col Gell</a:t>
            </a:r>
            <a:endParaRPr lang="en-GB" sz="700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4925" y="3988523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</p:spTree>
    <p:extLst>
      <p:ext uri="{BB962C8B-B14F-4D97-AF65-F5344CB8AC3E}">
        <p14:creationId xmlns:p14="http://schemas.microsoft.com/office/powerpoint/2010/main" val="15536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1265238" y="174625"/>
            <a:ext cx="7699375" cy="1143000"/>
          </a:xfrm>
        </p:spPr>
        <p:txBody>
          <a:bodyPr/>
          <a:lstStyle/>
          <a:p>
            <a:r>
              <a:rPr lang="en-GB" altLang="de-DE" dirty="0" smtClean="0"/>
              <a:t>Cui bono?</a:t>
            </a:r>
            <a:endParaRPr lang="en-GB" altLang="de-DE" sz="2400" dirty="0" smtClean="0"/>
          </a:p>
        </p:txBody>
      </p:sp>
      <p:grpSp>
        <p:nvGrpSpPr>
          <p:cNvPr id="14" name="Gruppieren 10"/>
          <p:cNvGrpSpPr>
            <a:grpSpLocks/>
          </p:cNvGrpSpPr>
          <p:nvPr/>
        </p:nvGrpSpPr>
        <p:grpSpPr bwMode="auto">
          <a:xfrm>
            <a:off x="2028825" y="1647825"/>
            <a:ext cx="6503988" cy="4679950"/>
            <a:chOff x="2029049" y="1647908"/>
            <a:chExt cx="6503998" cy="4680000"/>
          </a:xfrm>
        </p:grpSpPr>
        <p:pic>
          <p:nvPicPr>
            <p:cNvPr id="15" name="Picture 2" descr="Ähnliches Foto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29049" y="1647908"/>
              <a:ext cx="6503998" cy="468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Freihandform 8"/>
            <p:cNvSpPr>
              <a:spLocks/>
            </p:cNvSpPr>
            <p:nvPr/>
          </p:nvSpPr>
          <p:spPr bwMode="auto">
            <a:xfrm>
              <a:off x="3974592" y="2348880"/>
              <a:ext cx="2798064" cy="802794"/>
            </a:xfrm>
            <a:custGeom>
              <a:avLst/>
              <a:gdLst>
                <a:gd name="T0" fmla="*/ 0 w 2798064"/>
                <a:gd name="T1" fmla="*/ 0 h 802794"/>
                <a:gd name="T2" fmla="*/ 2798064 w 2798064"/>
                <a:gd name="T3" fmla="*/ 802794 h 802794"/>
              </a:gdLst>
              <a:ahLst/>
              <a:cxnLst/>
              <a:rect l="T0" t="T1" r="T2" b="T3"/>
              <a:pathLst>
                <a:path w="2798064" h="802794">
                  <a:moveTo>
                    <a:pt x="76200" y="397368"/>
                  </a:moveTo>
                  <a:cubicBezTo>
                    <a:pt x="76708" y="389240"/>
                    <a:pt x="76732" y="386657"/>
                    <a:pt x="79248" y="382128"/>
                  </a:cubicBezTo>
                  <a:cubicBezTo>
                    <a:pt x="82039" y="377104"/>
                    <a:pt x="87076" y="373676"/>
                    <a:pt x="91440" y="369936"/>
                  </a:cubicBezTo>
                  <a:cubicBezTo>
                    <a:pt x="110030" y="354002"/>
                    <a:pt x="125897" y="362434"/>
                    <a:pt x="155448" y="360792"/>
                  </a:cubicBezTo>
                  <a:cubicBezTo>
                    <a:pt x="159512" y="358760"/>
                    <a:pt x="164802" y="358244"/>
                    <a:pt x="167640" y="354696"/>
                  </a:cubicBezTo>
                  <a:cubicBezTo>
                    <a:pt x="173317" y="347600"/>
                    <a:pt x="179832" y="330312"/>
                    <a:pt x="179832" y="330312"/>
                  </a:cubicBezTo>
                  <a:cubicBezTo>
                    <a:pt x="178816" y="319136"/>
                    <a:pt x="178629" y="307853"/>
                    <a:pt x="176784" y="296784"/>
                  </a:cubicBezTo>
                  <a:cubicBezTo>
                    <a:pt x="175568" y="289488"/>
                    <a:pt x="171302" y="282819"/>
                    <a:pt x="170688" y="275448"/>
                  </a:cubicBezTo>
                  <a:cubicBezTo>
                    <a:pt x="170258" y="270285"/>
                    <a:pt x="169492" y="263179"/>
                    <a:pt x="173736" y="260208"/>
                  </a:cubicBezTo>
                  <a:cubicBezTo>
                    <a:pt x="181410" y="254836"/>
                    <a:pt x="191902" y="255485"/>
                    <a:pt x="201168" y="254112"/>
                  </a:cubicBezTo>
                  <a:cubicBezTo>
                    <a:pt x="219370" y="251415"/>
                    <a:pt x="237744" y="250048"/>
                    <a:pt x="256032" y="248016"/>
                  </a:cubicBezTo>
                  <a:cubicBezTo>
                    <a:pt x="278320" y="236872"/>
                    <a:pt x="260248" y="244676"/>
                    <a:pt x="295656" y="235824"/>
                  </a:cubicBezTo>
                  <a:cubicBezTo>
                    <a:pt x="352126" y="221707"/>
                    <a:pt x="275018" y="232957"/>
                    <a:pt x="396240" y="223632"/>
                  </a:cubicBezTo>
                  <a:cubicBezTo>
                    <a:pt x="446298" y="225907"/>
                    <a:pt x="447657" y="216872"/>
                    <a:pt x="475488" y="232776"/>
                  </a:cubicBezTo>
                  <a:cubicBezTo>
                    <a:pt x="478669" y="234593"/>
                    <a:pt x="481584" y="236840"/>
                    <a:pt x="484632" y="238872"/>
                  </a:cubicBezTo>
                  <a:cubicBezTo>
                    <a:pt x="495808" y="237856"/>
                    <a:pt x="507156" y="238025"/>
                    <a:pt x="518160" y="235824"/>
                  </a:cubicBezTo>
                  <a:cubicBezTo>
                    <a:pt x="523684" y="234719"/>
                    <a:pt x="534589" y="226904"/>
                    <a:pt x="539496" y="223632"/>
                  </a:cubicBezTo>
                  <a:cubicBezTo>
                    <a:pt x="548203" y="210571"/>
                    <a:pt x="546694" y="208392"/>
                    <a:pt x="569976" y="208392"/>
                  </a:cubicBezTo>
                  <a:cubicBezTo>
                    <a:pt x="597483" y="208392"/>
                    <a:pt x="652272" y="214488"/>
                    <a:pt x="652272" y="214488"/>
                  </a:cubicBezTo>
                  <a:cubicBezTo>
                    <a:pt x="663448" y="212456"/>
                    <a:pt x="679609" y="217916"/>
                    <a:pt x="685800" y="208392"/>
                  </a:cubicBezTo>
                  <a:cubicBezTo>
                    <a:pt x="695828" y="192964"/>
                    <a:pt x="689464" y="171767"/>
                    <a:pt x="691896" y="153528"/>
                  </a:cubicBezTo>
                  <a:cubicBezTo>
                    <a:pt x="693530" y="141276"/>
                    <a:pt x="694807" y="128895"/>
                    <a:pt x="697992" y="116952"/>
                  </a:cubicBezTo>
                  <a:cubicBezTo>
                    <a:pt x="698936" y="113412"/>
                    <a:pt x="701498" y="110398"/>
                    <a:pt x="704088" y="107808"/>
                  </a:cubicBezTo>
                  <a:cubicBezTo>
                    <a:pt x="712669" y="99227"/>
                    <a:pt x="726909" y="97656"/>
                    <a:pt x="737616" y="95616"/>
                  </a:cubicBezTo>
                  <a:cubicBezTo>
                    <a:pt x="750743" y="93116"/>
                    <a:pt x="764032" y="91552"/>
                    <a:pt x="777240" y="89520"/>
                  </a:cubicBezTo>
                  <a:cubicBezTo>
                    <a:pt x="803014" y="80929"/>
                    <a:pt x="773418" y="90157"/>
                    <a:pt x="832104" y="80376"/>
                  </a:cubicBezTo>
                  <a:cubicBezTo>
                    <a:pt x="841344" y="78836"/>
                    <a:pt x="850175" y="74624"/>
                    <a:pt x="859536" y="74280"/>
                  </a:cubicBezTo>
                  <a:cubicBezTo>
                    <a:pt x="961088" y="70553"/>
                    <a:pt x="1062736" y="70216"/>
                    <a:pt x="1164336" y="68184"/>
                  </a:cubicBezTo>
                  <a:cubicBezTo>
                    <a:pt x="1184656" y="66152"/>
                    <a:pt x="1205080" y="64976"/>
                    <a:pt x="1225296" y="62088"/>
                  </a:cubicBezTo>
                  <a:cubicBezTo>
                    <a:pt x="1233590" y="60903"/>
                    <a:pt x="1241806" y="58855"/>
                    <a:pt x="1249680" y="55992"/>
                  </a:cubicBezTo>
                  <a:cubicBezTo>
                    <a:pt x="1253123" y="54740"/>
                    <a:pt x="1255643" y="51713"/>
                    <a:pt x="1258824" y="49896"/>
                  </a:cubicBezTo>
                  <a:cubicBezTo>
                    <a:pt x="1262769" y="47642"/>
                    <a:pt x="1266762" y="45395"/>
                    <a:pt x="1271016" y="43800"/>
                  </a:cubicBezTo>
                  <a:cubicBezTo>
                    <a:pt x="1274938" y="42329"/>
                    <a:pt x="1279234" y="42077"/>
                    <a:pt x="1283208" y="40752"/>
                  </a:cubicBezTo>
                  <a:cubicBezTo>
                    <a:pt x="1294883" y="36860"/>
                    <a:pt x="1300018" y="33871"/>
                    <a:pt x="1310640" y="28560"/>
                  </a:cubicBezTo>
                  <a:cubicBezTo>
                    <a:pt x="1324864" y="29576"/>
                    <a:pt x="1339246" y="29264"/>
                    <a:pt x="1353312" y="31608"/>
                  </a:cubicBezTo>
                  <a:cubicBezTo>
                    <a:pt x="1357794" y="32355"/>
                    <a:pt x="1361285" y="36017"/>
                    <a:pt x="1365504" y="37704"/>
                  </a:cubicBezTo>
                  <a:cubicBezTo>
                    <a:pt x="1403168" y="52770"/>
                    <a:pt x="1367392" y="35600"/>
                    <a:pt x="1395984" y="49896"/>
                  </a:cubicBezTo>
                  <a:cubicBezTo>
                    <a:pt x="1422400" y="48880"/>
                    <a:pt x="1448928" y="49478"/>
                    <a:pt x="1475232" y="46848"/>
                  </a:cubicBezTo>
                  <a:cubicBezTo>
                    <a:pt x="1480814" y="46290"/>
                    <a:pt x="1491614" y="37487"/>
                    <a:pt x="1496568" y="34656"/>
                  </a:cubicBezTo>
                  <a:cubicBezTo>
                    <a:pt x="1500513" y="32402"/>
                    <a:pt x="1505243" y="31437"/>
                    <a:pt x="1508760" y="28560"/>
                  </a:cubicBezTo>
                  <a:cubicBezTo>
                    <a:pt x="1547337" y="-3003"/>
                    <a:pt x="1514763" y="14891"/>
                    <a:pt x="1542288" y="1128"/>
                  </a:cubicBezTo>
                  <a:cubicBezTo>
                    <a:pt x="1551432" y="2144"/>
                    <a:pt x="1564923" y="-3674"/>
                    <a:pt x="1569720" y="4176"/>
                  </a:cubicBezTo>
                  <a:cubicBezTo>
                    <a:pt x="1605057" y="62000"/>
                    <a:pt x="1543631" y="59568"/>
                    <a:pt x="1603248" y="52944"/>
                  </a:cubicBezTo>
                  <a:cubicBezTo>
                    <a:pt x="1621536" y="53960"/>
                    <a:pt x="1640151" y="52400"/>
                    <a:pt x="1658112" y="55992"/>
                  </a:cubicBezTo>
                  <a:cubicBezTo>
                    <a:pt x="1661704" y="56710"/>
                    <a:pt x="1660827" y="63727"/>
                    <a:pt x="1664208" y="65136"/>
                  </a:cubicBezTo>
                  <a:cubicBezTo>
                    <a:pt x="1680992" y="72129"/>
                    <a:pt x="1756177" y="77088"/>
                    <a:pt x="1758696" y="77328"/>
                  </a:cubicBezTo>
                  <a:cubicBezTo>
                    <a:pt x="1761744" y="79360"/>
                    <a:pt x="1764492" y="81936"/>
                    <a:pt x="1767840" y="83424"/>
                  </a:cubicBezTo>
                  <a:cubicBezTo>
                    <a:pt x="1782296" y="89849"/>
                    <a:pt x="1801855" y="93013"/>
                    <a:pt x="1816608" y="95616"/>
                  </a:cubicBezTo>
                  <a:cubicBezTo>
                    <a:pt x="1835819" y="99006"/>
                    <a:pt x="1882902" y="103659"/>
                    <a:pt x="1892808" y="104760"/>
                  </a:cubicBezTo>
                  <a:cubicBezTo>
                    <a:pt x="1900936" y="108824"/>
                    <a:pt x="1914318" y="108331"/>
                    <a:pt x="1917192" y="116952"/>
                  </a:cubicBezTo>
                  <a:cubicBezTo>
                    <a:pt x="1919546" y="124015"/>
                    <a:pt x="1921816" y="132262"/>
                    <a:pt x="1926336" y="138288"/>
                  </a:cubicBezTo>
                  <a:cubicBezTo>
                    <a:pt x="1929784" y="142886"/>
                    <a:pt x="1934464" y="146416"/>
                    <a:pt x="1938528" y="150480"/>
                  </a:cubicBezTo>
                  <a:cubicBezTo>
                    <a:pt x="1940560" y="155560"/>
                    <a:pt x="1942331" y="160752"/>
                    <a:pt x="1944624" y="165720"/>
                  </a:cubicBezTo>
                  <a:cubicBezTo>
                    <a:pt x="1948432" y="173971"/>
                    <a:pt x="1953942" y="181483"/>
                    <a:pt x="1956816" y="190104"/>
                  </a:cubicBezTo>
                  <a:cubicBezTo>
                    <a:pt x="1958342" y="194681"/>
                    <a:pt x="1962612" y="208929"/>
                    <a:pt x="1965960" y="211440"/>
                  </a:cubicBezTo>
                  <a:cubicBezTo>
                    <a:pt x="1971101" y="215295"/>
                    <a:pt x="1978152" y="215504"/>
                    <a:pt x="1984248" y="217536"/>
                  </a:cubicBezTo>
                  <a:cubicBezTo>
                    <a:pt x="1986280" y="220584"/>
                    <a:pt x="1987754" y="224090"/>
                    <a:pt x="1990344" y="226680"/>
                  </a:cubicBezTo>
                  <a:cubicBezTo>
                    <a:pt x="1992934" y="229270"/>
                    <a:pt x="1996140" y="231288"/>
                    <a:pt x="1999488" y="232776"/>
                  </a:cubicBezTo>
                  <a:cubicBezTo>
                    <a:pt x="2027428" y="245194"/>
                    <a:pt x="2057370" y="242315"/>
                    <a:pt x="2087880" y="244968"/>
                  </a:cubicBezTo>
                  <a:cubicBezTo>
                    <a:pt x="2137162" y="261395"/>
                    <a:pt x="2075602" y="242518"/>
                    <a:pt x="2185416" y="257160"/>
                  </a:cubicBezTo>
                  <a:cubicBezTo>
                    <a:pt x="2194602" y="258385"/>
                    <a:pt x="2198893" y="265984"/>
                    <a:pt x="2206752" y="269352"/>
                  </a:cubicBezTo>
                  <a:cubicBezTo>
                    <a:pt x="2210602" y="271002"/>
                    <a:pt x="2215022" y="270929"/>
                    <a:pt x="2218944" y="272400"/>
                  </a:cubicBezTo>
                  <a:cubicBezTo>
                    <a:pt x="2258315" y="287164"/>
                    <a:pt x="2190429" y="268319"/>
                    <a:pt x="2255520" y="284592"/>
                  </a:cubicBezTo>
                  <a:cubicBezTo>
                    <a:pt x="2316480" y="280528"/>
                    <a:pt x="2377807" y="280218"/>
                    <a:pt x="2438400" y="272400"/>
                  </a:cubicBezTo>
                  <a:lnTo>
                    <a:pt x="2532888" y="260208"/>
                  </a:lnTo>
                  <a:cubicBezTo>
                    <a:pt x="2569464" y="261224"/>
                    <a:pt x="2606123" y="260586"/>
                    <a:pt x="2642616" y="263256"/>
                  </a:cubicBezTo>
                  <a:cubicBezTo>
                    <a:pt x="2648073" y="263655"/>
                    <a:pt x="2652856" y="267130"/>
                    <a:pt x="2657856" y="269352"/>
                  </a:cubicBezTo>
                  <a:cubicBezTo>
                    <a:pt x="2678349" y="278460"/>
                    <a:pt x="2661441" y="273296"/>
                    <a:pt x="2682240" y="278496"/>
                  </a:cubicBezTo>
                  <a:cubicBezTo>
                    <a:pt x="2685288" y="282560"/>
                    <a:pt x="2687276" y="287700"/>
                    <a:pt x="2691384" y="290688"/>
                  </a:cubicBezTo>
                  <a:cubicBezTo>
                    <a:pt x="2698733" y="296033"/>
                    <a:pt x="2715768" y="302880"/>
                    <a:pt x="2715768" y="302880"/>
                  </a:cubicBezTo>
                  <a:cubicBezTo>
                    <a:pt x="2721243" y="319305"/>
                    <a:pt x="2714978" y="308637"/>
                    <a:pt x="2737104" y="318120"/>
                  </a:cubicBezTo>
                  <a:cubicBezTo>
                    <a:pt x="2745457" y="321700"/>
                    <a:pt x="2752617" y="328341"/>
                    <a:pt x="2761488" y="330312"/>
                  </a:cubicBezTo>
                  <a:cubicBezTo>
                    <a:pt x="2792056" y="337105"/>
                    <a:pt x="2780034" y="333446"/>
                    <a:pt x="2798064" y="339456"/>
                  </a:cubicBezTo>
                  <a:cubicBezTo>
                    <a:pt x="2796329" y="347265"/>
                    <a:pt x="2790014" y="386153"/>
                    <a:pt x="2779776" y="391272"/>
                  </a:cubicBezTo>
                  <a:cubicBezTo>
                    <a:pt x="2764710" y="398805"/>
                    <a:pt x="2771895" y="395931"/>
                    <a:pt x="2758440" y="400416"/>
                  </a:cubicBezTo>
                  <a:cubicBezTo>
                    <a:pt x="2754376" y="408544"/>
                    <a:pt x="2744963" y="415804"/>
                    <a:pt x="2746248" y="424800"/>
                  </a:cubicBezTo>
                  <a:cubicBezTo>
                    <a:pt x="2747264" y="431912"/>
                    <a:pt x="2747406" y="439205"/>
                    <a:pt x="2749296" y="446136"/>
                  </a:cubicBezTo>
                  <a:cubicBezTo>
                    <a:pt x="2751081" y="452680"/>
                    <a:pt x="2757668" y="461742"/>
                    <a:pt x="2761488" y="467472"/>
                  </a:cubicBezTo>
                  <a:cubicBezTo>
                    <a:pt x="2762504" y="471536"/>
                    <a:pt x="2763211" y="475690"/>
                    <a:pt x="2764536" y="479664"/>
                  </a:cubicBezTo>
                  <a:cubicBezTo>
                    <a:pt x="2766266" y="484855"/>
                    <a:pt x="2770632" y="489433"/>
                    <a:pt x="2770632" y="494904"/>
                  </a:cubicBezTo>
                  <a:cubicBezTo>
                    <a:pt x="2770632" y="510066"/>
                    <a:pt x="2756161" y="509587"/>
                    <a:pt x="2746248" y="513192"/>
                  </a:cubicBezTo>
                  <a:cubicBezTo>
                    <a:pt x="2719921" y="522765"/>
                    <a:pt x="2741649" y="517958"/>
                    <a:pt x="2706624" y="522336"/>
                  </a:cubicBezTo>
                  <a:cubicBezTo>
                    <a:pt x="2688059" y="527640"/>
                    <a:pt x="2669456" y="532759"/>
                    <a:pt x="2651760" y="540624"/>
                  </a:cubicBezTo>
                  <a:cubicBezTo>
                    <a:pt x="2647608" y="542469"/>
                    <a:pt x="2643513" y="544466"/>
                    <a:pt x="2639568" y="546720"/>
                  </a:cubicBezTo>
                  <a:cubicBezTo>
                    <a:pt x="2636387" y="548537"/>
                    <a:pt x="2633791" y="551373"/>
                    <a:pt x="2630424" y="552816"/>
                  </a:cubicBezTo>
                  <a:cubicBezTo>
                    <a:pt x="2626574" y="554466"/>
                    <a:pt x="2622154" y="554393"/>
                    <a:pt x="2618232" y="555864"/>
                  </a:cubicBezTo>
                  <a:cubicBezTo>
                    <a:pt x="2613978" y="557459"/>
                    <a:pt x="2610104" y="559928"/>
                    <a:pt x="2606040" y="561960"/>
                  </a:cubicBezTo>
                  <a:cubicBezTo>
                    <a:pt x="2602939" y="566095"/>
                    <a:pt x="2593771" y="577849"/>
                    <a:pt x="2590800" y="583296"/>
                  </a:cubicBezTo>
                  <a:cubicBezTo>
                    <a:pt x="2586448" y="591274"/>
                    <a:pt x="2582672" y="599552"/>
                    <a:pt x="2578608" y="607680"/>
                  </a:cubicBezTo>
                  <a:cubicBezTo>
                    <a:pt x="2576576" y="611744"/>
                    <a:pt x="2573949" y="615561"/>
                    <a:pt x="2572512" y="619872"/>
                  </a:cubicBezTo>
                  <a:cubicBezTo>
                    <a:pt x="2569481" y="628964"/>
                    <a:pt x="2562724" y="650674"/>
                    <a:pt x="2557272" y="653400"/>
                  </a:cubicBezTo>
                  <a:lnTo>
                    <a:pt x="2545080" y="659496"/>
                  </a:lnTo>
                  <a:cubicBezTo>
                    <a:pt x="2543048" y="662544"/>
                    <a:pt x="2541113" y="665659"/>
                    <a:pt x="2538984" y="668640"/>
                  </a:cubicBezTo>
                  <a:cubicBezTo>
                    <a:pt x="2536031" y="672774"/>
                    <a:pt x="2532793" y="676698"/>
                    <a:pt x="2529840" y="680832"/>
                  </a:cubicBezTo>
                  <a:cubicBezTo>
                    <a:pt x="2500857" y="721408"/>
                    <a:pt x="2548001" y="688665"/>
                    <a:pt x="2410968" y="696072"/>
                  </a:cubicBezTo>
                  <a:cubicBezTo>
                    <a:pt x="2401161" y="702610"/>
                    <a:pt x="2401233" y="703108"/>
                    <a:pt x="2389632" y="708264"/>
                  </a:cubicBezTo>
                  <a:cubicBezTo>
                    <a:pt x="2384632" y="710486"/>
                    <a:pt x="2379718" y="713107"/>
                    <a:pt x="2374392" y="714360"/>
                  </a:cubicBezTo>
                  <a:cubicBezTo>
                    <a:pt x="2328051" y="725264"/>
                    <a:pt x="2286879" y="722000"/>
                    <a:pt x="2237232" y="723504"/>
                  </a:cubicBezTo>
                  <a:cubicBezTo>
                    <a:pt x="2219960" y="725536"/>
                    <a:pt x="2202500" y="726346"/>
                    <a:pt x="2185416" y="729600"/>
                  </a:cubicBezTo>
                  <a:cubicBezTo>
                    <a:pt x="2180953" y="730450"/>
                    <a:pt x="2176133" y="732205"/>
                    <a:pt x="2173224" y="735696"/>
                  </a:cubicBezTo>
                  <a:cubicBezTo>
                    <a:pt x="2142312" y="772790"/>
                    <a:pt x="2205823" y="721153"/>
                    <a:pt x="2157984" y="757032"/>
                  </a:cubicBezTo>
                  <a:cubicBezTo>
                    <a:pt x="2155952" y="761096"/>
                    <a:pt x="2155523" y="766498"/>
                    <a:pt x="2151888" y="769224"/>
                  </a:cubicBezTo>
                  <a:cubicBezTo>
                    <a:pt x="2146747" y="773079"/>
                    <a:pt x="2139639" y="773124"/>
                    <a:pt x="2133600" y="775320"/>
                  </a:cubicBezTo>
                  <a:cubicBezTo>
                    <a:pt x="2128458" y="777190"/>
                    <a:pt x="2123360" y="779194"/>
                    <a:pt x="2118360" y="781416"/>
                  </a:cubicBezTo>
                  <a:cubicBezTo>
                    <a:pt x="2106985" y="786471"/>
                    <a:pt x="2101195" y="791611"/>
                    <a:pt x="2087880" y="793608"/>
                  </a:cubicBezTo>
                  <a:cubicBezTo>
                    <a:pt x="2073778" y="795723"/>
                    <a:pt x="2059402" y="795282"/>
                    <a:pt x="2045208" y="796656"/>
                  </a:cubicBezTo>
                  <a:cubicBezTo>
                    <a:pt x="2027898" y="798331"/>
                    <a:pt x="2010664" y="800720"/>
                    <a:pt x="1993392" y="802752"/>
                  </a:cubicBezTo>
                  <a:cubicBezTo>
                    <a:pt x="1963928" y="800720"/>
                    <a:pt x="1934153" y="801384"/>
                    <a:pt x="1905000" y="796656"/>
                  </a:cubicBezTo>
                  <a:cubicBezTo>
                    <a:pt x="1896030" y="795201"/>
                    <a:pt x="1880616" y="784464"/>
                    <a:pt x="1880616" y="784464"/>
                  </a:cubicBezTo>
                  <a:cubicBezTo>
                    <a:pt x="1793804" y="794110"/>
                    <a:pt x="1823007" y="781265"/>
                    <a:pt x="1786128" y="799704"/>
                  </a:cubicBezTo>
                  <a:cubicBezTo>
                    <a:pt x="1779016" y="798688"/>
                    <a:pt x="1771497" y="799235"/>
                    <a:pt x="1764792" y="796656"/>
                  </a:cubicBezTo>
                  <a:cubicBezTo>
                    <a:pt x="1736037" y="785597"/>
                    <a:pt x="1755226" y="787586"/>
                    <a:pt x="1737360" y="772272"/>
                  </a:cubicBezTo>
                  <a:cubicBezTo>
                    <a:pt x="1733910" y="769315"/>
                    <a:pt x="1729232" y="768208"/>
                    <a:pt x="1725168" y="766176"/>
                  </a:cubicBezTo>
                  <a:cubicBezTo>
                    <a:pt x="1723136" y="763128"/>
                    <a:pt x="1721886" y="759377"/>
                    <a:pt x="1719072" y="757032"/>
                  </a:cubicBezTo>
                  <a:cubicBezTo>
                    <a:pt x="1715581" y="754123"/>
                    <a:pt x="1711422" y="751074"/>
                    <a:pt x="1706880" y="750936"/>
                  </a:cubicBezTo>
                  <a:lnTo>
                    <a:pt x="1618488" y="753984"/>
                  </a:lnTo>
                  <a:cubicBezTo>
                    <a:pt x="1598409" y="767370"/>
                    <a:pt x="1617887" y="756485"/>
                    <a:pt x="1575816" y="763128"/>
                  </a:cubicBezTo>
                  <a:cubicBezTo>
                    <a:pt x="1567540" y="764435"/>
                    <a:pt x="1559587" y="767305"/>
                    <a:pt x="1551432" y="769224"/>
                  </a:cubicBezTo>
                  <a:cubicBezTo>
                    <a:pt x="1481140" y="785763"/>
                    <a:pt x="1575793" y="763133"/>
                    <a:pt x="1484376" y="781416"/>
                  </a:cubicBezTo>
                  <a:cubicBezTo>
                    <a:pt x="1477123" y="782867"/>
                    <a:pt x="1470411" y="786898"/>
                    <a:pt x="1463040" y="787512"/>
                  </a:cubicBezTo>
                  <a:cubicBezTo>
                    <a:pt x="1421479" y="790975"/>
                    <a:pt x="1379728" y="791576"/>
                    <a:pt x="1338072" y="793608"/>
                  </a:cubicBezTo>
                  <a:cubicBezTo>
                    <a:pt x="1317676" y="797687"/>
                    <a:pt x="1298525" y="801860"/>
                    <a:pt x="1277112" y="802752"/>
                  </a:cubicBezTo>
                  <a:cubicBezTo>
                    <a:pt x="1265128" y="803251"/>
                    <a:pt x="1247104" y="799189"/>
                    <a:pt x="1234440" y="796656"/>
                  </a:cubicBezTo>
                  <a:cubicBezTo>
                    <a:pt x="1226312" y="792592"/>
                    <a:pt x="1217617" y="789505"/>
                    <a:pt x="1210056" y="784464"/>
                  </a:cubicBezTo>
                  <a:cubicBezTo>
                    <a:pt x="1207008" y="782432"/>
                    <a:pt x="1204260" y="779856"/>
                    <a:pt x="1200912" y="778368"/>
                  </a:cubicBezTo>
                  <a:cubicBezTo>
                    <a:pt x="1195040" y="775758"/>
                    <a:pt x="1188663" y="774468"/>
                    <a:pt x="1182624" y="772272"/>
                  </a:cubicBezTo>
                  <a:cubicBezTo>
                    <a:pt x="1177482" y="770402"/>
                    <a:pt x="1172464" y="768208"/>
                    <a:pt x="1167384" y="766176"/>
                  </a:cubicBezTo>
                  <a:cubicBezTo>
                    <a:pt x="1165352" y="763128"/>
                    <a:pt x="1164892" y="757687"/>
                    <a:pt x="1161288" y="757032"/>
                  </a:cubicBezTo>
                  <a:cubicBezTo>
                    <a:pt x="1151126" y="755184"/>
                    <a:pt x="1133023" y="760288"/>
                    <a:pt x="1121664" y="763128"/>
                  </a:cubicBezTo>
                  <a:cubicBezTo>
                    <a:pt x="1118616" y="765160"/>
                    <a:pt x="1115963" y="767972"/>
                    <a:pt x="1112520" y="769224"/>
                  </a:cubicBezTo>
                  <a:cubicBezTo>
                    <a:pt x="1091422" y="776896"/>
                    <a:pt x="1058946" y="778969"/>
                    <a:pt x="1039368" y="781416"/>
                  </a:cubicBezTo>
                  <a:cubicBezTo>
                    <a:pt x="1026806" y="780020"/>
                    <a:pt x="1014356" y="780577"/>
                    <a:pt x="1002792" y="775320"/>
                  </a:cubicBezTo>
                  <a:cubicBezTo>
                    <a:pt x="994519" y="771560"/>
                    <a:pt x="978408" y="763128"/>
                    <a:pt x="978408" y="763128"/>
                  </a:cubicBezTo>
                  <a:cubicBezTo>
                    <a:pt x="975360" y="759064"/>
                    <a:pt x="972856" y="754528"/>
                    <a:pt x="969264" y="750936"/>
                  </a:cubicBezTo>
                  <a:cubicBezTo>
                    <a:pt x="961351" y="743023"/>
                    <a:pt x="954538" y="740525"/>
                    <a:pt x="944880" y="735696"/>
                  </a:cubicBezTo>
                  <a:cubicBezTo>
                    <a:pt x="942848" y="731632"/>
                    <a:pt x="941693" y="726995"/>
                    <a:pt x="938784" y="723504"/>
                  </a:cubicBezTo>
                  <a:cubicBezTo>
                    <a:pt x="936439" y="720690"/>
                    <a:pt x="933302" y="717513"/>
                    <a:pt x="929640" y="717408"/>
                  </a:cubicBezTo>
                  <a:lnTo>
                    <a:pt x="832104" y="720456"/>
                  </a:lnTo>
                  <a:cubicBezTo>
                    <a:pt x="778357" y="732400"/>
                    <a:pt x="806278" y="728598"/>
                    <a:pt x="716280" y="723504"/>
                  </a:cubicBezTo>
                  <a:cubicBezTo>
                    <a:pt x="691851" y="722121"/>
                    <a:pt x="667417" y="720370"/>
                    <a:pt x="643128" y="717408"/>
                  </a:cubicBezTo>
                  <a:cubicBezTo>
                    <a:pt x="625718" y="715285"/>
                    <a:pt x="591312" y="708264"/>
                    <a:pt x="591312" y="708264"/>
                  </a:cubicBezTo>
                  <a:cubicBezTo>
                    <a:pt x="581152" y="704200"/>
                    <a:pt x="571448" y="698726"/>
                    <a:pt x="560832" y="696072"/>
                  </a:cubicBezTo>
                  <a:cubicBezTo>
                    <a:pt x="552704" y="694040"/>
                    <a:pt x="544531" y="692180"/>
                    <a:pt x="536448" y="689976"/>
                  </a:cubicBezTo>
                  <a:cubicBezTo>
                    <a:pt x="533348" y="689131"/>
                    <a:pt x="530454" y="687558"/>
                    <a:pt x="527304" y="686928"/>
                  </a:cubicBezTo>
                  <a:cubicBezTo>
                    <a:pt x="515184" y="684504"/>
                    <a:pt x="502920" y="682864"/>
                    <a:pt x="490728" y="680832"/>
                  </a:cubicBezTo>
                  <a:cubicBezTo>
                    <a:pt x="485648" y="678800"/>
                    <a:pt x="480679" y="676466"/>
                    <a:pt x="475488" y="674736"/>
                  </a:cubicBezTo>
                  <a:cubicBezTo>
                    <a:pt x="431408" y="660043"/>
                    <a:pt x="434418" y="669298"/>
                    <a:pt x="362712" y="671688"/>
                  </a:cubicBezTo>
                  <a:cubicBezTo>
                    <a:pt x="357632" y="673720"/>
                    <a:pt x="352751" y="676344"/>
                    <a:pt x="347472" y="677784"/>
                  </a:cubicBezTo>
                  <a:cubicBezTo>
                    <a:pt x="341510" y="679410"/>
                    <a:pt x="335296" y="679915"/>
                    <a:pt x="329184" y="680832"/>
                  </a:cubicBezTo>
                  <a:lnTo>
                    <a:pt x="286512" y="686928"/>
                  </a:lnTo>
                  <a:lnTo>
                    <a:pt x="252984" y="683880"/>
                  </a:lnTo>
                  <a:cubicBezTo>
                    <a:pt x="239783" y="682780"/>
                    <a:pt x="225068" y="687030"/>
                    <a:pt x="213360" y="680832"/>
                  </a:cubicBezTo>
                  <a:cubicBezTo>
                    <a:pt x="205329" y="676580"/>
                    <a:pt x="208729" y="661489"/>
                    <a:pt x="201168" y="656448"/>
                  </a:cubicBezTo>
                  <a:cubicBezTo>
                    <a:pt x="182637" y="644094"/>
                    <a:pt x="202326" y="655739"/>
                    <a:pt x="179832" y="647304"/>
                  </a:cubicBezTo>
                  <a:cubicBezTo>
                    <a:pt x="175578" y="645709"/>
                    <a:pt x="171910" y="642761"/>
                    <a:pt x="167640" y="641208"/>
                  </a:cubicBezTo>
                  <a:cubicBezTo>
                    <a:pt x="146152" y="633394"/>
                    <a:pt x="130674" y="632707"/>
                    <a:pt x="106680" y="629016"/>
                  </a:cubicBezTo>
                  <a:cubicBezTo>
                    <a:pt x="57744" y="609442"/>
                    <a:pt x="128417" y="636451"/>
                    <a:pt x="73152" y="619872"/>
                  </a:cubicBezTo>
                  <a:cubicBezTo>
                    <a:pt x="68800" y="618566"/>
                    <a:pt x="65112" y="615621"/>
                    <a:pt x="60960" y="613776"/>
                  </a:cubicBezTo>
                  <a:cubicBezTo>
                    <a:pt x="55960" y="611554"/>
                    <a:pt x="50800" y="609712"/>
                    <a:pt x="45720" y="607680"/>
                  </a:cubicBezTo>
                  <a:cubicBezTo>
                    <a:pt x="43329" y="602899"/>
                    <a:pt x="37836" y="590652"/>
                    <a:pt x="33528" y="586344"/>
                  </a:cubicBezTo>
                  <a:cubicBezTo>
                    <a:pt x="30938" y="583754"/>
                    <a:pt x="27432" y="582280"/>
                    <a:pt x="24384" y="580248"/>
                  </a:cubicBezTo>
                  <a:cubicBezTo>
                    <a:pt x="10319" y="552117"/>
                    <a:pt x="21008" y="558068"/>
                    <a:pt x="0" y="552816"/>
                  </a:cubicBezTo>
                  <a:cubicBezTo>
                    <a:pt x="1016" y="532496"/>
                    <a:pt x="524" y="512044"/>
                    <a:pt x="3048" y="491856"/>
                  </a:cubicBezTo>
                  <a:cubicBezTo>
                    <a:pt x="3612" y="487347"/>
                    <a:pt x="5509" y="482390"/>
                    <a:pt x="9144" y="479664"/>
                  </a:cubicBezTo>
                  <a:cubicBezTo>
                    <a:pt x="14285" y="475809"/>
                    <a:pt x="21393" y="475764"/>
                    <a:pt x="27432" y="473568"/>
                  </a:cubicBezTo>
                  <a:cubicBezTo>
                    <a:pt x="32574" y="471698"/>
                    <a:pt x="37592" y="469504"/>
                    <a:pt x="42672" y="467472"/>
                  </a:cubicBezTo>
                  <a:cubicBezTo>
                    <a:pt x="44704" y="464424"/>
                    <a:pt x="46178" y="460918"/>
                    <a:pt x="48768" y="458328"/>
                  </a:cubicBezTo>
                  <a:cubicBezTo>
                    <a:pt x="53076" y="454020"/>
                    <a:pt x="65323" y="448527"/>
                    <a:pt x="70104" y="446136"/>
                  </a:cubicBezTo>
                  <a:cubicBezTo>
                    <a:pt x="72136" y="441056"/>
                    <a:pt x="75013" y="436237"/>
                    <a:pt x="76200" y="430896"/>
                  </a:cubicBezTo>
                  <a:cubicBezTo>
                    <a:pt x="79099" y="417851"/>
                    <a:pt x="75692" y="405496"/>
                    <a:pt x="76200" y="397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800"/>
                </a:lnSpc>
              </a:pPr>
              <a:r>
                <a:rPr lang="en-GB" altLang="de-DE" b="1"/>
                <a:t>Why</a:t>
              </a:r>
            </a:p>
            <a:p>
              <a:pPr algn="ctr" eaLnBrk="1" hangingPunct="1">
                <a:lnSpc>
                  <a:spcPts val="1800"/>
                </a:lnSpc>
              </a:pPr>
              <a:r>
                <a:rPr lang="en-GB" altLang="de-DE" b="1"/>
                <a:t>we conduct this stupid</a:t>
              </a:r>
            </a:p>
            <a:p>
              <a:pPr algn="ctr" eaLnBrk="1" hangingPunct="1">
                <a:lnSpc>
                  <a:spcPts val="1800"/>
                </a:lnSpc>
              </a:pPr>
              <a:r>
                <a:rPr lang="en-GB" altLang="de-DE" b="1"/>
                <a:t>exchanges ???</a:t>
              </a:r>
            </a:p>
          </p:txBody>
        </p:sp>
        <p:sp>
          <p:nvSpPr>
            <p:cNvPr id="17" name="Ovale Legende 16"/>
            <p:cNvSpPr/>
            <p:nvPr/>
          </p:nvSpPr>
          <p:spPr bwMode="auto">
            <a:xfrm>
              <a:off x="2263999" y="4292711"/>
              <a:ext cx="1008065" cy="1152537"/>
            </a:xfrm>
            <a:prstGeom prst="wedgeEllipseCallout">
              <a:avLst>
                <a:gd name="adj1" fmla="val 75702"/>
                <a:gd name="adj2" fmla="val 13868"/>
              </a:avLst>
            </a:prstGeom>
            <a:gradFill>
              <a:gsLst>
                <a:gs pos="0">
                  <a:schemeClr val="bg1"/>
                </a:gs>
                <a:gs pos="100000">
                  <a:srgbClr val="FFFF00"/>
                </a:gs>
              </a:gsLst>
              <a:lin ang="5400000" scaled="0"/>
            </a:gra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tIns="0" rIns="0" bIns="0" anchor="ctr"/>
            <a:lstStyle/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latin typeface="Arial" charset="0"/>
                  <a:cs typeface="Arial" charset="0"/>
                </a:rPr>
                <a:t>I</a:t>
              </a:r>
            </a:p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latin typeface="Arial" charset="0"/>
                  <a:cs typeface="Arial" charset="0"/>
                </a:rPr>
                <a:t>feel</a:t>
              </a:r>
            </a:p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cold</a:t>
              </a:r>
            </a:p>
          </p:txBody>
        </p:sp>
        <p:sp>
          <p:nvSpPr>
            <p:cNvPr id="18" name="Ovale Legende 17"/>
            <p:cNvSpPr/>
            <p:nvPr/>
          </p:nvSpPr>
          <p:spPr bwMode="auto">
            <a:xfrm>
              <a:off x="7550382" y="4292711"/>
              <a:ext cx="936626" cy="1152537"/>
            </a:xfrm>
            <a:prstGeom prst="wedgeEllipseCallout">
              <a:avLst>
                <a:gd name="adj1" fmla="val -70626"/>
                <a:gd name="adj2" fmla="val 20521"/>
              </a:avLst>
            </a:prstGeom>
            <a:gradFill>
              <a:gsLst>
                <a:gs pos="0">
                  <a:schemeClr val="bg1"/>
                </a:gs>
                <a:gs pos="100000">
                  <a:srgbClr val="FFFF00"/>
                </a:gs>
              </a:gsLst>
              <a:lin ang="5400000" scaled="0"/>
            </a:gra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tIns="0" rIns="0" bIns="0" anchor="ctr"/>
            <a:lstStyle/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latin typeface="Arial" charset="0"/>
                  <a:cs typeface="Arial" charset="0"/>
                </a:rPr>
                <a:t>I</a:t>
              </a:r>
            </a:p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latin typeface="Arial" charset="0"/>
                  <a:cs typeface="Arial" charset="0"/>
                </a:rPr>
                <a:t>feel</a:t>
              </a:r>
            </a:p>
            <a:p>
              <a:pPr algn="ctr" eaLnBrk="1" hangingPunct="1">
                <a:lnSpc>
                  <a:spcPts val="2500"/>
                </a:lnSpc>
                <a:defRPr/>
              </a:pPr>
              <a:r>
                <a:rPr lang="en-GB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sick</a:t>
              </a:r>
            </a:p>
          </p:txBody>
        </p:sp>
      </p:grpSp>
      <p:sp>
        <p:nvSpPr>
          <p:cNvPr id="19" name="Rechteck 18"/>
          <p:cNvSpPr/>
          <p:nvPr/>
        </p:nvSpPr>
        <p:spPr>
          <a:xfrm>
            <a:off x="1397000" y="1558925"/>
            <a:ext cx="7747000" cy="488156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 dirty="0"/>
          </a:p>
        </p:txBody>
      </p:sp>
      <p:sp>
        <p:nvSpPr>
          <p:cNvPr id="20" name="Textfeld 19"/>
          <p:cNvSpPr txBox="1"/>
          <p:nvPr/>
        </p:nvSpPr>
        <p:spPr>
          <a:xfrm rot="20067061">
            <a:off x="1404938" y="2297113"/>
            <a:ext cx="3217862" cy="40005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5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GB" sz="2000" b="1" dirty="0">
                <a:latin typeface="Arial" charset="0"/>
                <a:cs typeface="Arial" charset="0"/>
              </a:rPr>
              <a:t>increased administration</a:t>
            </a:r>
          </a:p>
        </p:txBody>
      </p:sp>
      <p:sp>
        <p:nvSpPr>
          <p:cNvPr id="21" name="Textfeld 20"/>
          <p:cNvSpPr txBox="1"/>
          <p:nvPr/>
        </p:nvSpPr>
        <p:spPr>
          <a:xfrm rot="1012680">
            <a:off x="5191125" y="2152650"/>
            <a:ext cx="3871913" cy="40005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5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GB" sz="2000" b="1" dirty="0">
                <a:latin typeface="Arial" charset="0"/>
                <a:cs typeface="Arial" charset="0"/>
              </a:rPr>
              <a:t>need for financial investments</a:t>
            </a:r>
          </a:p>
        </p:txBody>
      </p:sp>
      <p:sp>
        <p:nvSpPr>
          <p:cNvPr id="22" name="Textfeld 21"/>
          <p:cNvSpPr txBox="1"/>
          <p:nvPr/>
        </p:nvSpPr>
        <p:spPr>
          <a:xfrm rot="1501121">
            <a:off x="2443163" y="3292475"/>
            <a:ext cx="2662237" cy="401638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5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GB" sz="2000" b="1" dirty="0">
                <a:latin typeface="Arial" charset="0"/>
                <a:cs typeface="Arial" charset="0"/>
              </a:rPr>
              <a:t>language difficulties</a:t>
            </a:r>
          </a:p>
        </p:txBody>
      </p:sp>
      <p:sp>
        <p:nvSpPr>
          <p:cNvPr id="23" name="Textfeld 22"/>
          <p:cNvSpPr txBox="1"/>
          <p:nvPr/>
        </p:nvSpPr>
        <p:spPr>
          <a:xfrm rot="21119326">
            <a:off x="4144963" y="2797175"/>
            <a:ext cx="3343275" cy="70802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5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GB" sz="2000" b="1" dirty="0">
                <a:latin typeface="Arial" charset="0"/>
                <a:cs typeface="Arial" charset="0"/>
              </a:rPr>
              <a:t>difficulties for recognition</a:t>
            </a:r>
          </a:p>
          <a:p>
            <a:pPr algn="ctr">
              <a:defRPr/>
            </a:pPr>
            <a:r>
              <a:rPr lang="en-GB" sz="2000" b="1" dirty="0">
                <a:latin typeface="Arial" charset="0"/>
                <a:cs typeface="Arial" charset="0"/>
              </a:rPr>
              <a:t>of learning outcomes </a:t>
            </a:r>
          </a:p>
        </p:txBody>
      </p:sp>
      <p:sp>
        <p:nvSpPr>
          <p:cNvPr id="24" name="Textfeld 23"/>
          <p:cNvSpPr txBox="1"/>
          <p:nvPr/>
        </p:nvSpPr>
        <p:spPr>
          <a:xfrm rot="1653043">
            <a:off x="5705475" y="3967163"/>
            <a:ext cx="2747963" cy="70802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5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GB" sz="2000" b="1" dirty="0">
                <a:latin typeface="Arial" charset="0"/>
                <a:cs typeface="Arial" charset="0"/>
              </a:rPr>
              <a:t>where to find</a:t>
            </a:r>
          </a:p>
          <a:p>
            <a:pPr algn="ctr">
              <a:defRPr/>
            </a:pPr>
            <a:r>
              <a:rPr lang="en-GB" sz="2000" b="1" dirty="0">
                <a:latin typeface="Arial" charset="0"/>
                <a:cs typeface="Arial" charset="0"/>
              </a:rPr>
              <a:t>up-dated information</a:t>
            </a:r>
          </a:p>
        </p:txBody>
      </p:sp>
      <p:sp>
        <p:nvSpPr>
          <p:cNvPr id="25" name="Textfeld 24"/>
          <p:cNvSpPr txBox="1"/>
          <p:nvPr/>
        </p:nvSpPr>
        <p:spPr>
          <a:xfrm rot="19457157">
            <a:off x="2365375" y="4033838"/>
            <a:ext cx="1619250" cy="40005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5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GB" sz="2000" b="1" dirty="0">
                <a:latin typeface="Arial" charset="0"/>
                <a:cs typeface="Arial" charset="0"/>
              </a:rPr>
              <a:t>cui bono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4057917" y="4682510"/>
            <a:ext cx="2469616" cy="1482793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GB" sz="2800" b="1" dirty="0">
                <a:latin typeface="Arial" charset="0"/>
                <a:cs typeface="Arial" charset="0"/>
              </a:rPr>
              <a:t>…. therefore, does it make</a:t>
            </a:r>
          </a:p>
          <a:p>
            <a:pPr algn="ctr">
              <a:defRPr/>
            </a:pPr>
            <a:r>
              <a:rPr lang="en-GB" sz="2800" b="1" dirty="0">
                <a:latin typeface="Arial" charset="0"/>
                <a:cs typeface="Arial" charset="0"/>
              </a:rPr>
              <a:t>sense at all?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34925" y="3988523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</p:spTree>
    <p:extLst>
      <p:ext uri="{BB962C8B-B14F-4D97-AF65-F5344CB8AC3E}">
        <p14:creationId xmlns:p14="http://schemas.microsoft.com/office/powerpoint/2010/main" val="309171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Cui bono?</a:t>
            </a:r>
            <a:br>
              <a:rPr lang="en-GB" altLang="de-DE" dirty="0" smtClean="0"/>
            </a:br>
            <a:r>
              <a:rPr lang="en-GB" altLang="de-DE" sz="2400" dirty="0" smtClean="0"/>
              <a:t>Lecturers’/Instructors’/Educators’ Exchanges</a:t>
            </a:r>
          </a:p>
        </p:txBody>
      </p:sp>
      <p:pic>
        <p:nvPicPr>
          <p:cNvPr id="14339" name="Picture 2" descr="I:\_Gemeinsamer Ordner\Bilder\_Bilder Digitalkamera\2016 09 19_23 Cyprus ML B\P10206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5413" y="1557338"/>
            <a:ext cx="7853362" cy="488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6"/>
          <p:cNvSpPr/>
          <p:nvPr/>
        </p:nvSpPr>
        <p:spPr>
          <a:xfrm>
            <a:off x="1395413" y="1552575"/>
            <a:ext cx="7767637" cy="488156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9459" name="Inhaltsplatzhalter 2"/>
          <p:cNvSpPr>
            <a:spLocks noGrp="1"/>
          </p:cNvSpPr>
          <p:nvPr>
            <p:ph idx="1"/>
          </p:nvPr>
        </p:nvSpPr>
        <p:spPr>
          <a:xfrm>
            <a:off x="1660525" y="1682750"/>
            <a:ext cx="7307263" cy="4678363"/>
          </a:xfrm>
        </p:spPr>
        <p:txBody>
          <a:bodyPr/>
          <a:lstStyle/>
          <a:p>
            <a:pPr>
              <a:spcAft>
                <a:spcPts val="1800"/>
              </a:spcAft>
              <a:defRPr/>
            </a:pPr>
            <a:r>
              <a:rPr lang="en-GB" altLang="de-DE" sz="2000" dirty="0" smtClean="0"/>
              <a:t>Available on PW-protected area on </a:t>
            </a:r>
            <a:r>
              <a:rPr lang="en-GB" altLang="de-DE" sz="2000" dirty="0" smtClean="0">
                <a:hlinkClick r:id="rId3"/>
              </a:rPr>
              <a:t>www.emilyo.eu</a:t>
            </a:r>
            <a:endParaRPr lang="en-GB" altLang="de-DE" sz="2000" dirty="0" smtClean="0"/>
          </a:p>
          <a:p>
            <a:pPr>
              <a:spcAft>
                <a:spcPts val="1800"/>
              </a:spcAft>
              <a:defRPr/>
            </a:pPr>
            <a:endParaRPr lang="en-GB" altLang="de-DE" sz="800" dirty="0" smtClean="0"/>
          </a:p>
          <a:p>
            <a:pPr>
              <a:spcAft>
                <a:spcPts val="1800"/>
              </a:spcAft>
              <a:defRPr/>
            </a:pPr>
            <a:endParaRPr lang="en-GB" altLang="de-DE" sz="800" dirty="0" smtClean="0"/>
          </a:p>
          <a:p>
            <a:pPr>
              <a:spcAft>
                <a:spcPts val="1800"/>
              </a:spcAft>
              <a:defRPr/>
            </a:pPr>
            <a:endParaRPr lang="en-GB" altLang="de-DE" sz="800" dirty="0" smtClean="0"/>
          </a:p>
          <a:p>
            <a:pPr>
              <a:spcAft>
                <a:spcPts val="1800"/>
              </a:spcAft>
              <a:defRPr/>
            </a:pPr>
            <a:endParaRPr lang="en-GB" altLang="de-DE" sz="800" dirty="0" smtClean="0"/>
          </a:p>
          <a:p>
            <a:pPr>
              <a:spcAft>
                <a:spcPts val="1800"/>
              </a:spcAft>
              <a:defRPr/>
            </a:pPr>
            <a:endParaRPr lang="en-GB" altLang="de-DE" sz="800" dirty="0" smtClean="0"/>
          </a:p>
          <a:p>
            <a:pPr>
              <a:spcAft>
                <a:spcPts val="1800"/>
              </a:spcAft>
              <a:defRPr/>
            </a:pPr>
            <a:endParaRPr lang="en-GB" altLang="de-DE" sz="800" dirty="0" smtClean="0"/>
          </a:p>
          <a:p>
            <a:pPr>
              <a:spcAft>
                <a:spcPts val="1800"/>
              </a:spcAft>
              <a:defRPr/>
            </a:pPr>
            <a:endParaRPr lang="en-GB" altLang="de-DE" sz="800" dirty="0" smtClean="0"/>
          </a:p>
          <a:p>
            <a:pPr>
              <a:spcAft>
                <a:spcPts val="1800"/>
              </a:spcAft>
              <a:defRPr/>
            </a:pPr>
            <a:endParaRPr lang="en-GB" altLang="de-DE" sz="800" dirty="0" smtClean="0"/>
          </a:p>
          <a:p>
            <a:pPr>
              <a:spcAft>
                <a:spcPts val="1800"/>
              </a:spcAft>
              <a:defRPr/>
            </a:pPr>
            <a:endParaRPr lang="en-GB" altLang="de-DE" sz="800" dirty="0" smtClean="0"/>
          </a:p>
          <a:p>
            <a:pPr>
              <a:spcAft>
                <a:spcPts val="1800"/>
              </a:spcAft>
              <a:defRPr/>
            </a:pPr>
            <a:endParaRPr lang="en-GB" altLang="de-DE" sz="2000" dirty="0" smtClean="0"/>
          </a:p>
          <a:p>
            <a:pPr marL="0" indent="0">
              <a:spcAft>
                <a:spcPts val="1800"/>
              </a:spcAft>
              <a:buFontTx/>
              <a:buNone/>
              <a:defRPr/>
            </a:pPr>
            <a:endParaRPr lang="en-GB" altLang="de-DE" sz="2000" dirty="0" smtClean="0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98600" y="2420938"/>
            <a:ext cx="7561263" cy="3644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 rot="20388244">
            <a:off x="1738211" y="3659621"/>
            <a:ext cx="7015062" cy="1154162"/>
          </a:xfrm>
          <a:prstGeom prst="rect">
            <a:avLst/>
          </a:prstGeom>
          <a:solidFill>
            <a:srgbClr val="FFFF00">
              <a:alpha val="90000"/>
            </a:srgb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GB" sz="32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share experiences</a:t>
            </a:r>
            <a:endParaRPr lang="en-GB" sz="3200" b="1" dirty="0">
              <a:solidFill>
                <a:srgbClr val="000066"/>
              </a:solidFill>
              <a:latin typeface="Arial" charset="0"/>
              <a:cs typeface="Arial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GB" sz="32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pass knowledge to other EU BOEIs</a:t>
            </a:r>
            <a:endParaRPr lang="en-GB" sz="3200" b="1" dirty="0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4925" y="3988523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459" grpId="0" build="p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83" t="16861" r="11916" b="3369"/>
          <a:stretch/>
        </p:blipFill>
        <p:spPr>
          <a:xfrm>
            <a:off x="1396028" y="1558606"/>
            <a:ext cx="7754765" cy="4874400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1265238" y="174625"/>
            <a:ext cx="7699375" cy="1143000"/>
          </a:xfrm>
        </p:spPr>
        <p:txBody>
          <a:bodyPr/>
          <a:lstStyle/>
          <a:p>
            <a:r>
              <a:rPr lang="en-GB" dirty="0" smtClean="0"/>
              <a:t>Conclusion</a:t>
            </a:r>
            <a:br>
              <a:rPr lang="en-GB" dirty="0" smtClean="0"/>
            </a:br>
            <a:r>
              <a:rPr lang="en-GB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Based on a huge scientific Research (Habilitation)</a:t>
            </a:r>
            <a:endParaRPr lang="en-GB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1396800" y="1558800"/>
            <a:ext cx="7747000" cy="48816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 dirty="0"/>
          </a:p>
        </p:txBody>
      </p:sp>
      <p:sp>
        <p:nvSpPr>
          <p:cNvPr id="4" name="Inhaltsplatzhalter 2"/>
          <p:cNvSpPr>
            <a:spLocks noGrp="1"/>
          </p:cNvSpPr>
          <p:nvPr>
            <p:ph idx="1"/>
          </p:nvPr>
        </p:nvSpPr>
        <p:spPr>
          <a:xfrm>
            <a:off x="1576768" y="1931462"/>
            <a:ext cx="7413625" cy="4138364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GB" sz="4000" dirty="0" smtClean="0">
                <a:solidFill>
                  <a:srgbClr val="0000FF"/>
                </a:solidFill>
              </a:rPr>
              <a:t> </a:t>
            </a:r>
            <a:r>
              <a:rPr lang="en-GB" sz="40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European Initiative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en-GB" sz="2400" dirty="0" smtClean="0"/>
              <a:t>with its international activities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40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increases students’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en-GB" sz="2400" dirty="0" smtClean="0"/>
              <a:t>(Officer Cadets’ / future leaders’)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4000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skills &amp; competencies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 smtClean="0"/>
              <a:t>(special knowledge, personal development, metabolism, self-confidence …)</a:t>
            </a:r>
            <a:endParaRPr lang="en-GB" sz="240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4925" y="4407083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</p:spTree>
    <p:extLst>
      <p:ext uri="{BB962C8B-B14F-4D97-AF65-F5344CB8AC3E}">
        <p14:creationId xmlns:p14="http://schemas.microsoft.com/office/powerpoint/2010/main" val="158332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400" dirty="0" smtClean="0"/>
              <a:t>Future Intent (</a:t>
            </a:r>
            <a:r>
              <a:rPr lang="en-GB" sz="3400" smtClean="0"/>
              <a:t>GAREA </a:t>
            </a:r>
            <a:r>
              <a:rPr lang="en-GB" sz="3400" smtClean="0"/>
              <a:t>proposals)</a:t>
            </a:r>
            <a:endParaRPr lang="en-GB" sz="24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4925" y="481909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1545992" y="1591908"/>
            <a:ext cx="7472459" cy="4763044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z="1900" b="0" dirty="0" err="1" smtClean="0"/>
              <a:t>Organise</a:t>
            </a:r>
            <a:r>
              <a:rPr lang="en-US" sz="1900" b="0" dirty="0" smtClean="0"/>
              <a:t> </a:t>
            </a: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least one common module </a:t>
            </a:r>
            <a:r>
              <a:rPr lang="en-US" sz="1900" b="0" dirty="0"/>
              <a:t>at each basic officer education institution on a regular basis. </a:t>
            </a:r>
          </a:p>
          <a:p>
            <a:pPr>
              <a:buClr>
                <a:schemeClr val="tx1"/>
              </a:buClr>
            </a:pPr>
            <a:r>
              <a:rPr lang="en-US" sz="19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Elaborate </a:t>
            </a: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 semesters</a:t>
            </a:r>
            <a:r>
              <a:rPr lang="en-US" sz="1900" b="0" dirty="0"/>
              <a:t> for naval, air force, military technical and military medical institutions, preferably within the frame of ERASMUS+ Strategic Partnership Projects.</a:t>
            </a:r>
          </a:p>
          <a:p>
            <a:pPr>
              <a:buClr>
                <a:schemeClr val="tx1"/>
              </a:buClr>
            </a:pPr>
            <a:r>
              <a:rPr lang="en-US" sz="19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Identify </a:t>
            </a: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funding for short exchanges</a:t>
            </a:r>
            <a:r>
              <a:rPr lang="en-US" sz="1900" b="0" dirty="0"/>
              <a:t> for cadets and students (e.g.: for common modules).</a:t>
            </a:r>
          </a:p>
          <a:p>
            <a:pPr>
              <a:buClr>
                <a:schemeClr val="tx1"/>
              </a:buClr>
            </a:pPr>
            <a:r>
              <a:rPr lang="en-US" sz="1900" b="0" dirty="0" smtClean="0"/>
              <a:t>Apply </a:t>
            </a:r>
            <a:r>
              <a:rPr lang="en-US" sz="1900" b="0" dirty="0"/>
              <a:t>for the </a:t>
            </a: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University call and Strategic Partnership Projects</a:t>
            </a:r>
            <a:r>
              <a:rPr lang="en-US" sz="1900" b="0" dirty="0"/>
              <a:t>, nurturing European basic officer education institutions.</a:t>
            </a:r>
          </a:p>
          <a:p>
            <a:pPr>
              <a:buClr>
                <a:schemeClr val="tx1"/>
              </a:buClr>
            </a:pPr>
            <a:r>
              <a:rPr lang="en-US" sz="1900" b="0" dirty="0" smtClean="0"/>
              <a:t>Encourage </a:t>
            </a: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teachers and trainers</a:t>
            </a:r>
            <a:r>
              <a:rPr lang="en-US" sz="19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900" b="0" dirty="0"/>
              <a:t>to participate in </a:t>
            </a: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medium to long term exchanges</a:t>
            </a:r>
            <a:r>
              <a:rPr lang="en-US" sz="1900" b="0" dirty="0"/>
              <a:t>.</a:t>
            </a:r>
          </a:p>
          <a:p>
            <a:pPr>
              <a:buClr>
                <a:schemeClr val="tx1"/>
              </a:buClr>
            </a:pPr>
            <a:r>
              <a:rPr lang="en-US" sz="1900" b="0" dirty="0" smtClean="0"/>
              <a:t>Build </a:t>
            </a:r>
            <a:r>
              <a:rPr lang="en-US" sz="1900" b="0" dirty="0"/>
              <a:t>a </a:t>
            </a: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database for institutional researches</a:t>
            </a:r>
            <a:r>
              <a:rPr lang="en-US" sz="1900" b="0" dirty="0"/>
              <a:t>, for exchanging teaching/learning materials and for </a:t>
            </a:r>
            <a:r>
              <a:rPr lang="en-US" sz="1900" b="0" dirty="0" smtClean="0"/>
              <a:t>sharing</a:t>
            </a:r>
            <a:br>
              <a:rPr lang="en-US" sz="1900" b="0" dirty="0" smtClean="0"/>
            </a:br>
            <a:r>
              <a:rPr lang="en-US" sz="1900" b="0" dirty="0" smtClean="0"/>
              <a:t>ongoing </a:t>
            </a:r>
            <a:r>
              <a:rPr lang="en-US" sz="1900" b="0" dirty="0"/>
              <a:t>information regarding project calls</a:t>
            </a:r>
            <a:r>
              <a:rPr lang="en-US" sz="1900" b="0" dirty="0" smtClean="0"/>
              <a:t>.</a:t>
            </a:r>
            <a:endParaRPr lang="en-US" sz="1900" b="0" dirty="0"/>
          </a:p>
        </p:txBody>
      </p:sp>
    </p:spTree>
    <p:extLst>
      <p:ext uri="{BB962C8B-B14F-4D97-AF65-F5344CB8AC3E}">
        <p14:creationId xmlns:p14="http://schemas.microsoft.com/office/powerpoint/2010/main" val="413818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4" t="12286" r="17479" b="19681"/>
          <a:stretch/>
        </p:blipFill>
        <p:spPr bwMode="auto">
          <a:xfrm>
            <a:off x="1818534" y="1727856"/>
            <a:ext cx="6912000" cy="445537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Further Information</a:t>
            </a:r>
            <a:br>
              <a:rPr lang="de-AT" dirty="0" smtClean="0"/>
            </a:br>
            <a:r>
              <a:rPr lang="de-AT" sz="2400" dirty="0" smtClean="0"/>
              <a:t>www.emilyo.eu</a:t>
            </a:r>
            <a:endParaRPr lang="de-AT" sz="2400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4925" y="5307754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cxnSp>
        <p:nvCxnSpPr>
          <p:cNvPr id="10" name="Gerade Verbindung mit Pfeil 9"/>
          <p:cNvCxnSpPr/>
          <p:nvPr/>
        </p:nvCxnSpPr>
        <p:spPr>
          <a:xfrm flipV="1">
            <a:off x="5364088" y="2979738"/>
            <a:ext cx="215900" cy="3529012"/>
          </a:xfrm>
          <a:prstGeom prst="straightConnector1">
            <a:avLst/>
          </a:prstGeom>
          <a:ln w="73025">
            <a:solidFill>
              <a:srgbClr val="FFFF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7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uppieren 2"/>
          <p:cNvGrpSpPr/>
          <p:nvPr/>
        </p:nvGrpSpPr>
        <p:grpSpPr>
          <a:xfrm>
            <a:off x="1438816" y="1700808"/>
            <a:ext cx="7632000" cy="4553530"/>
            <a:chOff x="1403648" y="1548333"/>
            <a:chExt cx="7632000" cy="4553530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6" t="21634" r="7414" b="45135"/>
            <a:stretch/>
          </p:blipFill>
          <p:spPr bwMode="auto">
            <a:xfrm>
              <a:off x="1403648" y="1548333"/>
              <a:ext cx="7632000" cy="1829936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13" t="27318" r="7428" b="22653"/>
            <a:stretch/>
          </p:blipFill>
          <p:spPr bwMode="auto">
            <a:xfrm>
              <a:off x="1403648" y="3348201"/>
              <a:ext cx="7632000" cy="275366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11" name="Abgerundetes Rechteck 10"/>
          <p:cNvSpPr/>
          <p:nvPr/>
        </p:nvSpPr>
        <p:spPr>
          <a:xfrm>
            <a:off x="1556456" y="3500677"/>
            <a:ext cx="7344816" cy="1584508"/>
          </a:xfrm>
          <a:prstGeom prst="roundRect">
            <a:avLst>
              <a:gd name="adj" fmla="val 47934"/>
            </a:avLst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6178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4804191" y="1897113"/>
            <a:ext cx="4102919" cy="2862322"/>
          </a:xfrm>
          <a:prstGeom prst="rect">
            <a:avLst/>
          </a:prstGeom>
          <a:noFill/>
          <a:effectLst>
            <a:outerShdw blurRad="304800" dist="177800" dir="24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pPr algn="ctr"/>
            <a:r>
              <a:rPr lang="en-GB" sz="6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</a:p>
          <a:p>
            <a:pPr algn="ctr"/>
            <a:r>
              <a:rPr lang="en-GB" sz="6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YOUR</a:t>
            </a:r>
          </a:p>
          <a:p>
            <a:pPr algn="ctr"/>
            <a:r>
              <a:rPr lang="en-GB" sz="6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attention!</a:t>
            </a:r>
            <a:endParaRPr lang="en-GB" sz="6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3"/>
          <a:stretch/>
        </p:blipFill>
        <p:spPr>
          <a:xfrm>
            <a:off x="1467189" y="1632064"/>
            <a:ext cx="3420000" cy="3444020"/>
          </a:xfrm>
          <a:prstGeom prst="rect">
            <a:avLst/>
          </a:prstGeom>
          <a:effectLst>
            <a:outerShdw blurRad="304800" dist="177800" dir="24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3368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Aim</a:t>
            </a:r>
            <a:br>
              <a:rPr lang="en-GB" altLang="de-DE" dirty="0" smtClean="0"/>
            </a:br>
            <a:r>
              <a:rPr lang="en-GB" altLang="de-DE" sz="2400" dirty="0" smtClean="0"/>
              <a:t>of the Briefing</a:t>
            </a:r>
            <a:endParaRPr lang="en-GB" altLang="de-DE" sz="1600" dirty="0" smtClean="0"/>
          </a:p>
        </p:txBody>
      </p:sp>
      <p:sp>
        <p:nvSpPr>
          <p:cNvPr id="5123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  <a:buClr>
                <a:schemeClr val="tx1"/>
              </a:buClr>
              <a:defRPr/>
            </a:pPr>
            <a:r>
              <a:rPr lang="en-GB" altLang="de-D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</a:t>
            </a:r>
            <a:r>
              <a:rPr lang="en-GB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altLang="de-DE" dirty="0" smtClean="0"/>
              <a:t>about the work of the</a:t>
            </a:r>
            <a:br>
              <a:rPr lang="en-GB" altLang="de-DE" dirty="0" smtClean="0"/>
            </a:br>
            <a:r>
              <a:rPr lang="en-GB" altLang="de-DE" dirty="0" smtClean="0"/>
              <a:t>Implementation Group (IG)</a:t>
            </a:r>
            <a:br>
              <a:rPr lang="en-GB" altLang="de-DE" dirty="0" smtClean="0"/>
            </a:br>
            <a:r>
              <a:rPr lang="en-GB" altLang="de-DE" sz="2400" i="1" dirty="0" smtClean="0"/>
              <a:t>“European Initiative for the exchange of young officers inspired by Erasmus”</a:t>
            </a:r>
          </a:p>
          <a:p>
            <a:pPr>
              <a:spcAft>
                <a:spcPts val="1800"/>
              </a:spcAft>
              <a:buClr>
                <a:schemeClr val="tx1"/>
              </a:buClr>
              <a:defRPr/>
            </a:pPr>
            <a:r>
              <a:rPr lang="en-GB" altLang="de-DE" dirty="0">
                <a:solidFill>
                  <a:srgbClr val="000000"/>
                </a:solidFill>
              </a:rPr>
              <a:t>in order to </a:t>
            </a:r>
            <a:r>
              <a:rPr lang="en-GB" altLang="de-D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reach the common goal </a:t>
            </a:r>
            <a:r>
              <a:rPr lang="en-GB" altLang="de-DE" dirty="0" smtClean="0">
                <a:solidFill>
                  <a:srgbClr val="000000"/>
                </a:solidFill>
              </a:rPr>
              <a:t>(issued by all EU Ministers of Defence)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4925" y="214671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>
          <a:xfrm>
            <a:off x="1265238" y="179388"/>
            <a:ext cx="7699375" cy="1143000"/>
          </a:xfrm>
        </p:spPr>
        <p:txBody>
          <a:bodyPr/>
          <a:lstStyle/>
          <a:p>
            <a:r>
              <a:rPr lang="en-GB" altLang="de-DE" dirty="0" smtClean="0"/>
              <a:t>How it began (Nov. 2008)</a:t>
            </a:r>
            <a:br>
              <a:rPr lang="en-GB" altLang="de-DE" dirty="0" smtClean="0"/>
            </a:br>
            <a:r>
              <a:rPr lang="en-GB" altLang="de-DE" sz="2400" dirty="0" smtClean="0">
                <a:sym typeface="Wingdings" pitchFamily="2" charset="2"/>
              </a:rPr>
              <a:t> Declaration of EU </a:t>
            </a:r>
            <a:r>
              <a:rPr lang="en-GB" altLang="de-DE" sz="2400" dirty="0" err="1" smtClean="0">
                <a:sym typeface="Wingdings" pitchFamily="2" charset="2"/>
              </a:rPr>
              <a:t>MoDs</a:t>
            </a:r>
            <a:endParaRPr lang="en-GB" altLang="de-DE" sz="2400" dirty="0" smtClean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4925" y="2658088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pic>
        <p:nvPicPr>
          <p:cNvPr id="9" name="Picture 2" descr="B:\DS Haupt_Computer MilAk\Publikationen\2018 Booklet EMILYO with Paile\Pictures and sketches\7 The European Initiative\Press briefing, Council on External Relations, 10 and 11 November 200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1396004" y="1549235"/>
            <a:ext cx="7747996" cy="487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396004" y="4592681"/>
            <a:ext cx="7747996" cy="1830954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effectLst/>
          <a:extLst/>
        </p:spPr>
        <p:txBody>
          <a:bodyPr lIns="36000" tIns="0" rIns="36000" bIns="0"/>
          <a:lstStyle>
            <a:lvl1pPr algn="l" eaLnBrk="0" hangingPunct="0">
              <a:spcBef>
                <a:spcPct val="60000"/>
              </a:spcBef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de-DE" sz="2000" dirty="0" smtClean="0">
                <a:solidFill>
                  <a:srgbClr val="000066"/>
                </a:solidFill>
                <a:cs typeface="Arial" charset="0"/>
              </a:rPr>
              <a:t>Establish an Implementation Group (IG) for the</a:t>
            </a:r>
            <a:br>
              <a:rPr lang="en-GB" altLang="de-DE" sz="2000" dirty="0" smtClean="0">
                <a:solidFill>
                  <a:srgbClr val="000066"/>
                </a:solidFill>
                <a:cs typeface="Arial" charset="0"/>
              </a:rPr>
            </a:br>
            <a:r>
              <a:rPr lang="en-GB" altLang="de-DE" sz="1600" i="1" dirty="0" smtClean="0">
                <a:solidFill>
                  <a:srgbClr val="000066"/>
                </a:solidFill>
                <a:cs typeface="Arial" charset="0"/>
              </a:rPr>
              <a:t>„European initiative for the exchange of young officers inspired by Erasmus“</a:t>
            </a:r>
            <a:endParaRPr lang="en-GB" altLang="de-DE" sz="1100" i="1" dirty="0" smtClean="0">
              <a:solidFill>
                <a:srgbClr val="000066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GB" altLang="de-DE" sz="1050" dirty="0" smtClean="0">
              <a:solidFill>
                <a:srgbClr val="000066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de-DE" sz="2000" dirty="0" smtClean="0">
                <a:solidFill>
                  <a:srgbClr val="000066"/>
                </a:solidFill>
                <a:cs typeface="Arial" charset="0"/>
              </a:rPr>
              <a:t>Goals: Increase </a:t>
            </a:r>
            <a:r>
              <a:rPr lang="en-GB" altLang="de-DE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</a:t>
            </a:r>
            <a:r>
              <a:rPr lang="en-GB" altLang="de-DE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nteroperability</a:t>
            </a:r>
            <a:r>
              <a:rPr lang="en-GB" altLang="de-DE" sz="2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</a:t>
            </a:r>
            <a:r>
              <a:rPr lang="en-GB" altLang="de-DE" sz="2000" dirty="0" smtClean="0">
                <a:solidFill>
                  <a:srgbClr val="000066"/>
                </a:solidFill>
                <a:cs typeface="Arial" charset="0"/>
              </a:rPr>
              <a:t>&amp; “</a:t>
            </a:r>
            <a:r>
              <a:rPr lang="en-GB" altLang="de-DE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harmonise</a:t>
            </a:r>
            <a:r>
              <a:rPr lang="en-GB" altLang="de-DE" sz="2000" dirty="0" smtClean="0">
                <a:solidFill>
                  <a:srgbClr val="000066"/>
                </a:solidFill>
                <a:cs typeface="Arial" charset="0"/>
              </a:rPr>
              <a:t>” </a:t>
            </a:r>
            <a:r>
              <a:rPr lang="en-GB" altLang="de-DE" sz="2000" dirty="0">
                <a:solidFill>
                  <a:srgbClr val="000066"/>
                </a:solidFill>
                <a:cs typeface="Arial" charset="0"/>
              </a:rPr>
              <a:t>EU Basic Officer Education </a:t>
            </a:r>
            <a:r>
              <a:rPr lang="en-GB" altLang="de-DE" sz="2000" dirty="0" smtClean="0">
                <a:solidFill>
                  <a:srgbClr val="000066"/>
                </a:solidFill>
                <a:cs typeface="Arial" charset="0"/>
              </a:rPr>
              <a:t>– thus, promote a</a:t>
            </a:r>
            <a:br>
              <a:rPr lang="en-GB" altLang="de-DE" sz="2000" dirty="0" smtClean="0">
                <a:solidFill>
                  <a:srgbClr val="000066"/>
                </a:solidFill>
                <a:cs typeface="Arial" charset="0"/>
              </a:rPr>
            </a:br>
            <a:r>
              <a:rPr lang="en-GB" altLang="de-DE" sz="2000" dirty="0" smtClean="0">
                <a:solidFill>
                  <a:srgbClr val="000066"/>
                </a:solidFill>
                <a:cs typeface="Arial" charset="0"/>
              </a:rPr>
              <a:t>“</a:t>
            </a:r>
            <a:r>
              <a:rPr lang="en-GB" altLang="de-DE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European Security and Defence Culture</a:t>
            </a:r>
            <a:r>
              <a:rPr lang="en-GB" altLang="de-DE" sz="2000" dirty="0" smtClean="0">
                <a:solidFill>
                  <a:srgbClr val="000066"/>
                </a:solidFill>
                <a:cs typeface="Arial" charset="0"/>
              </a:rPr>
              <a:t>”</a:t>
            </a:r>
          </a:p>
          <a:p>
            <a:pPr lvl="0" algn="ctr">
              <a:spcBef>
                <a:spcPts val="600"/>
              </a:spcBef>
              <a:buNone/>
            </a:pPr>
            <a:r>
              <a:rPr lang="en-GB" altLang="de-DE" sz="800" dirty="0">
                <a:solidFill>
                  <a:srgbClr val="000000"/>
                </a:solidFill>
                <a:latin typeface="Arial" pitchFamily="34" charset="0"/>
              </a:rPr>
              <a:t>Source: </a:t>
            </a:r>
            <a:r>
              <a:rPr lang="en-US" altLang="de-DE" sz="800" b="0" dirty="0">
                <a:solidFill>
                  <a:srgbClr val="000000"/>
                </a:solidFill>
                <a:latin typeface="Arial" pitchFamily="34" charset="0"/>
              </a:rPr>
              <a:t>Council of the European Union, Council Conclusions on the ESDP, 2903</a:t>
            </a:r>
            <a:r>
              <a:rPr lang="en-US" altLang="de-DE" sz="800" b="0" baseline="30000" dirty="0">
                <a:solidFill>
                  <a:srgbClr val="000000"/>
                </a:solidFill>
                <a:latin typeface="Arial" pitchFamily="34" charset="0"/>
              </a:rPr>
              <a:t>rd</a:t>
            </a:r>
            <a:r>
              <a:rPr lang="en-US" altLang="de-DE" sz="800" b="0" dirty="0">
                <a:solidFill>
                  <a:srgbClr val="000000"/>
                </a:solidFill>
                <a:latin typeface="Arial" pitchFamily="34" charset="0"/>
              </a:rPr>
              <a:t> External Relations Council Meeting. Brussels. 10</a:t>
            </a:r>
            <a:r>
              <a:rPr lang="en-US" altLang="de-DE" sz="800" b="0" baseline="30000" dirty="0">
                <a:solidFill>
                  <a:srgbClr val="000000"/>
                </a:solidFill>
                <a:latin typeface="Arial" pitchFamily="34" charset="0"/>
              </a:rPr>
              <a:t>th</a:t>
            </a:r>
            <a:r>
              <a:rPr lang="en-US" altLang="de-DE" sz="800" b="0" dirty="0">
                <a:solidFill>
                  <a:srgbClr val="000000"/>
                </a:solidFill>
                <a:latin typeface="Arial" pitchFamily="34" charset="0"/>
              </a:rPr>
              <a:t> and 11</a:t>
            </a:r>
            <a:r>
              <a:rPr lang="en-US" altLang="de-DE" sz="800" b="0" baseline="30000" dirty="0">
                <a:solidFill>
                  <a:srgbClr val="000000"/>
                </a:solidFill>
                <a:latin typeface="Arial" pitchFamily="34" charset="0"/>
              </a:rPr>
              <a:t>th</a:t>
            </a:r>
            <a:r>
              <a:rPr lang="en-US" altLang="de-DE" sz="800" b="0" dirty="0">
                <a:solidFill>
                  <a:srgbClr val="000000"/>
                </a:solidFill>
                <a:latin typeface="Arial" pitchFamily="34" charset="0"/>
              </a:rPr>
              <a:t> November, 2008.</a:t>
            </a:r>
            <a:endParaRPr lang="en-GB" altLang="de-DE" sz="800" b="0" dirty="0">
              <a:solidFill>
                <a:srgbClr val="000000"/>
              </a:solidFill>
              <a:latin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GB" altLang="de-DE" sz="2000" dirty="0">
              <a:solidFill>
                <a:srgbClr val="000066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/>
          <p:cNvSpPr>
            <a:spLocks noGrp="1"/>
          </p:cNvSpPr>
          <p:nvPr>
            <p:ph type="title"/>
          </p:nvPr>
        </p:nvSpPr>
        <p:spPr>
          <a:xfrm>
            <a:off x="1265238" y="179388"/>
            <a:ext cx="7699375" cy="1143000"/>
          </a:xfrm>
        </p:spPr>
        <p:txBody>
          <a:bodyPr/>
          <a:lstStyle/>
          <a:p>
            <a:r>
              <a:rPr lang="en-GB" altLang="de-DE" dirty="0" smtClean="0"/>
              <a:t>How it began</a:t>
            </a:r>
            <a:br>
              <a:rPr lang="en-GB" altLang="de-DE" dirty="0" smtClean="0"/>
            </a:br>
            <a:r>
              <a:rPr lang="en-GB" altLang="de-DE" sz="2400" dirty="0" smtClean="0"/>
              <a:t>First &amp; latest Meeting of the Implementation Group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4925" y="2658088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81454" y="1628800"/>
            <a:ext cx="5315173" cy="1848368"/>
          </a:xfrm>
          <a:prstGeom prst="rect">
            <a:avLst/>
          </a:prstGeom>
          <a:noFill/>
          <a:ln w="12700">
            <a:solidFill>
              <a:srgbClr val="0033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feld 10"/>
          <p:cNvSpPr txBox="1">
            <a:spLocks noChangeArrowheads="1"/>
          </p:cNvSpPr>
          <p:nvPr/>
        </p:nvSpPr>
        <p:spPr bwMode="auto">
          <a:xfrm>
            <a:off x="6975037" y="1625754"/>
            <a:ext cx="200888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GB" altLang="de-DE" sz="2000" b="1" dirty="0" smtClean="0"/>
              <a:t>February 2009:</a:t>
            </a:r>
          </a:p>
          <a:p>
            <a:pPr algn="ctr"/>
            <a:r>
              <a:rPr lang="en-GB" altLang="de-DE" sz="2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GB" altLang="de-DE" sz="2000" b="1" baseline="300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GB" altLang="de-DE" sz="2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IG meeting</a:t>
            </a:r>
            <a:endParaRPr lang="en-GB" altLang="de-DE" sz="2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feld 12"/>
          <p:cNvSpPr txBox="1">
            <a:spLocks noChangeArrowheads="1"/>
          </p:cNvSpPr>
          <p:nvPr/>
        </p:nvSpPr>
        <p:spPr bwMode="auto">
          <a:xfrm>
            <a:off x="1421465" y="4047185"/>
            <a:ext cx="1552028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GB" altLang="de-DE" sz="2000" b="1" dirty="0" smtClean="0"/>
              <a:t>Meanwhile</a:t>
            </a:r>
          </a:p>
          <a:p>
            <a:pPr algn="ctr"/>
            <a:r>
              <a:rPr lang="en-GB" altLang="de-DE" sz="2000" b="1" dirty="0" smtClean="0"/>
              <a:t>(Sep 2020):</a:t>
            </a:r>
          </a:p>
          <a:p>
            <a:pPr algn="ctr"/>
            <a:r>
              <a:rPr lang="en-GB" altLang="de-DE" sz="2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47</a:t>
            </a:r>
            <a:r>
              <a:rPr lang="en-GB" altLang="de-DE" sz="2000" b="1" baseline="300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endParaRPr lang="en-GB" altLang="de-DE" sz="20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GB" altLang="de-DE" sz="2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IG</a:t>
            </a:r>
          </a:p>
          <a:p>
            <a:pPr algn="ctr"/>
            <a:r>
              <a:rPr lang="en-GB" altLang="de-DE" sz="2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meeting</a:t>
            </a:r>
            <a:endParaRPr lang="en-GB" altLang="de-DE" sz="2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GB" altLang="de-DE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GB" altLang="de-DE" sz="2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quarterly</a:t>
            </a:r>
          </a:p>
          <a:p>
            <a:pPr algn="ctr"/>
            <a:r>
              <a:rPr lang="en-GB" altLang="de-DE" sz="2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basis</a:t>
            </a:r>
            <a:r>
              <a:rPr lang="en-GB" altLang="de-DE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pic>
        <p:nvPicPr>
          <p:cNvPr id="2" name="Picture 2" descr="B:\DS Haupt_Computer MilAk\__EMILYO\_LoD4_IT Platform\Documents to upload\Home Text for homepage\2020 08 31_09 02 Meeting 47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838" y="4014682"/>
            <a:ext cx="6156000" cy="2356813"/>
          </a:xfrm>
          <a:prstGeom prst="rect">
            <a:avLst/>
          </a:prstGeom>
          <a:noFill/>
          <a:ln>
            <a:solidFill>
              <a:srgbClr val="0033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Who</a:t>
            </a:r>
            <a:br>
              <a:rPr lang="en-GB" dirty="0" smtClean="0"/>
            </a:br>
            <a:r>
              <a:rPr lang="en-GB" sz="2400" dirty="0" smtClean="0"/>
              <a:t>is involved in the Initiative</a:t>
            </a:r>
            <a:endParaRPr lang="en-GB" dirty="0"/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34925" y="3160392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cxnSp>
        <p:nvCxnSpPr>
          <p:cNvPr id="60" name="Gerade Verbindung 23"/>
          <p:cNvCxnSpPr>
            <a:cxnSpLocks noChangeShapeType="1"/>
          </p:cNvCxnSpPr>
          <p:nvPr/>
        </p:nvCxnSpPr>
        <p:spPr bwMode="auto">
          <a:xfrm flipV="1">
            <a:off x="3845222" y="2903565"/>
            <a:ext cx="0" cy="1167792"/>
          </a:xfrm>
          <a:prstGeom prst="line">
            <a:avLst/>
          </a:prstGeom>
          <a:noFill/>
          <a:ln w="31750" algn="ctr">
            <a:solidFill>
              <a:srgbClr val="0000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Gerade Verbindung 23"/>
          <p:cNvCxnSpPr>
            <a:cxnSpLocks noChangeShapeType="1"/>
          </p:cNvCxnSpPr>
          <p:nvPr/>
        </p:nvCxnSpPr>
        <p:spPr bwMode="auto">
          <a:xfrm>
            <a:off x="3214250" y="4055134"/>
            <a:ext cx="646386" cy="0"/>
          </a:xfrm>
          <a:prstGeom prst="line">
            <a:avLst/>
          </a:prstGeom>
          <a:noFill/>
          <a:ln w="31750" algn="ctr">
            <a:solidFill>
              <a:srgbClr val="0000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3" name="Rechteck 62"/>
          <p:cNvSpPr/>
          <p:nvPr/>
        </p:nvSpPr>
        <p:spPr bwMode="auto">
          <a:xfrm>
            <a:off x="6229399" y="4165916"/>
            <a:ext cx="2155825" cy="623887"/>
          </a:xfrm>
          <a:prstGeom prst="rect">
            <a:avLst/>
          </a:prstGeom>
          <a:gradFill>
            <a:gsLst>
              <a:gs pos="0">
                <a:srgbClr val="0000FF"/>
              </a:gs>
              <a:gs pos="100000">
                <a:srgbClr val="FFFF00"/>
              </a:gs>
            </a:gsLst>
            <a:lin ang="5400000" scaled="0"/>
          </a:gra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eaLnBrk="1" hangingPunct="1">
              <a:spcAft>
                <a:spcPts val="600"/>
              </a:spcAft>
              <a:defRPr/>
            </a:pPr>
            <a:r>
              <a:rPr lang="en-GB" sz="1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Implementation Group</a:t>
            </a:r>
          </a:p>
          <a:p>
            <a:pPr algn="ctr" eaLnBrk="1" hangingPunct="1">
              <a:spcAft>
                <a:spcPts val="1200"/>
              </a:spcAft>
              <a:defRPr/>
            </a:pPr>
            <a:r>
              <a:rPr lang="en-GB" sz="1100" b="1" dirty="0">
                <a:solidFill>
                  <a:srgbClr val="000066"/>
                </a:solidFill>
                <a:latin typeface="Arial" charset="0"/>
                <a:cs typeface="Arial" charset="0"/>
              </a:rPr>
              <a:t>Basic Officer Education Institutions’ Representatives</a:t>
            </a:r>
          </a:p>
        </p:txBody>
      </p:sp>
      <p:grpSp>
        <p:nvGrpSpPr>
          <p:cNvPr id="86" name="Gruppieren 85"/>
          <p:cNvGrpSpPr>
            <a:grpSpLocks/>
          </p:cNvGrpSpPr>
          <p:nvPr/>
        </p:nvGrpSpPr>
        <p:grpSpPr bwMode="auto">
          <a:xfrm>
            <a:off x="1450975" y="5539204"/>
            <a:ext cx="7629525" cy="836478"/>
            <a:chOff x="1450316" y="5508554"/>
            <a:chExt cx="7630427" cy="836670"/>
          </a:xfrm>
        </p:grpSpPr>
        <p:cxnSp>
          <p:nvCxnSpPr>
            <p:cNvPr id="87" name="Gerade Verbindung 46"/>
            <p:cNvCxnSpPr>
              <a:cxnSpLocks noChangeShapeType="1"/>
            </p:cNvCxnSpPr>
            <p:nvPr/>
          </p:nvCxnSpPr>
          <p:spPr bwMode="auto">
            <a:xfrm>
              <a:off x="7301022" y="5508554"/>
              <a:ext cx="0" cy="216616"/>
            </a:xfrm>
            <a:prstGeom prst="line">
              <a:avLst/>
            </a:prstGeom>
            <a:noFill/>
            <a:ln w="31750" algn="ctr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16" name="Gruppieren 24"/>
            <p:cNvGrpSpPr>
              <a:grpSpLocks/>
            </p:cNvGrpSpPr>
            <p:nvPr/>
          </p:nvGrpSpPr>
          <p:grpSpPr bwMode="auto">
            <a:xfrm>
              <a:off x="1450316" y="5728742"/>
              <a:ext cx="503298" cy="614894"/>
              <a:chOff x="1437615" y="5773192"/>
              <a:chExt cx="503298" cy="614894"/>
            </a:xfrm>
          </p:grpSpPr>
          <p:cxnSp>
            <p:nvCxnSpPr>
              <p:cNvPr id="136" name="Gerade Verbindung 50"/>
              <p:cNvCxnSpPr>
                <a:cxnSpLocks noChangeShapeType="1"/>
              </p:cNvCxnSpPr>
              <p:nvPr/>
            </p:nvCxnSpPr>
            <p:spPr bwMode="auto">
              <a:xfrm>
                <a:off x="1680481" y="5773192"/>
                <a:ext cx="0" cy="376008"/>
              </a:xfrm>
              <a:prstGeom prst="line">
                <a:avLst/>
              </a:prstGeom>
              <a:noFill/>
              <a:ln w="31750" algn="ctr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37" name="Rechteck 136"/>
              <p:cNvSpPr/>
              <p:nvPr/>
            </p:nvSpPr>
            <p:spPr bwMode="auto">
              <a:xfrm>
                <a:off x="1437615" y="5930783"/>
                <a:ext cx="503298" cy="457303"/>
              </a:xfrm>
              <a:prstGeom prst="rect">
                <a:avLst/>
              </a:prstGeom>
              <a:solidFill>
                <a:schemeClr val="bg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36000" rIns="36000" anchor="ctr"/>
              <a:lstStyle/>
              <a:p>
                <a:pPr algn="ctr" eaLnBrk="1" hangingPunct="1">
                  <a:spcAft>
                    <a:spcPts val="600"/>
                  </a:spcAft>
                  <a:defRPr/>
                </a:pPr>
                <a:r>
                  <a:rPr lang="en-GB" sz="1200" b="1" dirty="0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Army</a:t>
                </a:r>
                <a:endParaRPr lang="en-GB" sz="1100" b="1" dirty="0">
                  <a:solidFill>
                    <a:srgbClr val="000066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17" name="Gruppieren 8"/>
            <p:cNvGrpSpPr>
              <a:grpSpLocks/>
            </p:cNvGrpSpPr>
            <p:nvPr/>
          </p:nvGrpSpPr>
          <p:grpSpPr bwMode="auto">
            <a:xfrm>
              <a:off x="2026647" y="5738724"/>
              <a:ext cx="503297" cy="604912"/>
              <a:chOff x="1992781" y="5783174"/>
              <a:chExt cx="503297" cy="604912"/>
            </a:xfrm>
          </p:grpSpPr>
          <p:cxnSp>
            <p:nvCxnSpPr>
              <p:cNvPr id="134" name="Gerade Verbindung 52"/>
              <p:cNvCxnSpPr>
                <a:cxnSpLocks noChangeShapeType="1"/>
              </p:cNvCxnSpPr>
              <p:nvPr/>
            </p:nvCxnSpPr>
            <p:spPr bwMode="auto">
              <a:xfrm>
                <a:off x="2240541" y="5783174"/>
                <a:ext cx="0" cy="376008"/>
              </a:xfrm>
              <a:prstGeom prst="line">
                <a:avLst/>
              </a:prstGeom>
              <a:noFill/>
              <a:ln w="31750" algn="ctr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35" name="Rechteck 134"/>
              <p:cNvSpPr/>
              <p:nvPr/>
            </p:nvSpPr>
            <p:spPr bwMode="auto">
              <a:xfrm>
                <a:off x="1992781" y="5930783"/>
                <a:ext cx="503297" cy="457303"/>
              </a:xfrm>
              <a:prstGeom prst="rect">
                <a:avLst/>
              </a:prstGeom>
              <a:solidFill>
                <a:schemeClr val="bg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36000" rIns="36000" anchor="ctr"/>
              <a:lstStyle/>
              <a:p>
                <a:pPr algn="ctr" eaLnBrk="1" hangingPunct="1">
                  <a:spcAft>
                    <a:spcPts val="600"/>
                  </a:spcAft>
                  <a:defRPr/>
                </a:pPr>
                <a:r>
                  <a:rPr lang="en-GB" sz="1200" b="1" dirty="0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Air Force</a:t>
                </a:r>
                <a:endParaRPr lang="en-GB" sz="1100" b="1" dirty="0">
                  <a:solidFill>
                    <a:srgbClr val="000066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18" name="Gruppieren 4"/>
            <p:cNvGrpSpPr>
              <a:grpSpLocks/>
            </p:cNvGrpSpPr>
            <p:nvPr/>
          </p:nvGrpSpPr>
          <p:grpSpPr bwMode="auto">
            <a:xfrm>
              <a:off x="2606153" y="5740580"/>
              <a:ext cx="504885" cy="603055"/>
              <a:chOff x="2546889" y="5785030"/>
              <a:chExt cx="504885" cy="603055"/>
            </a:xfrm>
          </p:grpSpPr>
          <p:cxnSp>
            <p:nvCxnSpPr>
              <p:cNvPr id="132" name="Gerade Verbindung 53"/>
              <p:cNvCxnSpPr>
                <a:cxnSpLocks noChangeShapeType="1"/>
              </p:cNvCxnSpPr>
              <p:nvPr/>
            </p:nvCxnSpPr>
            <p:spPr bwMode="auto">
              <a:xfrm>
                <a:off x="2790044" y="5785030"/>
                <a:ext cx="0" cy="376008"/>
              </a:xfrm>
              <a:prstGeom prst="line">
                <a:avLst/>
              </a:prstGeom>
              <a:noFill/>
              <a:ln w="31750" algn="ctr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33" name="Rechteck 132"/>
              <p:cNvSpPr/>
              <p:nvPr/>
            </p:nvSpPr>
            <p:spPr bwMode="auto">
              <a:xfrm>
                <a:off x="2546889" y="5930783"/>
                <a:ext cx="504885" cy="457302"/>
              </a:xfrm>
              <a:prstGeom prst="rect">
                <a:avLst/>
              </a:prstGeom>
              <a:solidFill>
                <a:schemeClr val="bg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36000" rIns="36000" anchor="ctr"/>
              <a:lstStyle/>
              <a:p>
                <a:pPr algn="ctr" eaLnBrk="1" hangingPunct="1">
                  <a:spcAft>
                    <a:spcPts val="600"/>
                  </a:spcAft>
                  <a:defRPr/>
                </a:pPr>
                <a:r>
                  <a:rPr lang="en-GB" sz="1200" b="1" dirty="0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Navy</a:t>
                </a:r>
                <a:endParaRPr lang="en-GB" sz="1100" b="1" dirty="0">
                  <a:solidFill>
                    <a:srgbClr val="000066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19" name="Gruppieren 28"/>
            <p:cNvGrpSpPr>
              <a:grpSpLocks/>
            </p:cNvGrpSpPr>
            <p:nvPr/>
          </p:nvGrpSpPr>
          <p:grpSpPr bwMode="auto">
            <a:xfrm>
              <a:off x="4762233" y="5734499"/>
              <a:ext cx="2340252" cy="609137"/>
              <a:chOff x="4794309" y="5778949"/>
              <a:chExt cx="2340252" cy="609137"/>
            </a:xfrm>
          </p:grpSpPr>
          <p:cxnSp>
            <p:nvCxnSpPr>
              <p:cNvPr id="130" name="Gerade Verbindung 54"/>
              <p:cNvCxnSpPr>
                <a:cxnSpLocks noChangeShapeType="1"/>
              </p:cNvCxnSpPr>
              <p:nvPr/>
            </p:nvCxnSpPr>
            <p:spPr bwMode="auto">
              <a:xfrm>
                <a:off x="5962374" y="5778949"/>
                <a:ext cx="0" cy="376008"/>
              </a:xfrm>
              <a:prstGeom prst="line">
                <a:avLst/>
              </a:prstGeom>
              <a:noFill/>
              <a:ln w="31750" algn="ctr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31" name="Rechteck 130"/>
              <p:cNvSpPr/>
              <p:nvPr/>
            </p:nvSpPr>
            <p:spPr bwMode="auto">
              <a:xfrm>
                <a:off x="4794309" y="5930783"/>
                <a:ext cx="2340252" cy="457303"/>
              </a:xfrm>
              <a:prstGeom prst="rect">
                <a:avLst/>
              </a:prstGeom>
              <a:solidFill>
                <a:schemeClr val="bg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36000" rIns="36000" anchor="ctr"/>
              <a:lstStyle/>
              <a:p>
                <a:pPr algn="ctr" eaLnBrk="1" hangingPunct="1">
                  <a:spcAft>
                    <a:spcPts val="600"/>
                  </a:spcAft>
                  <a:defRPr/>
                </a:pPr>
                <a:r>
                  <a:rPr lang="en-US" sz="1200" b="1" dirty="0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Military Force charged with Police Duties (e.g.: </a:t>
                </a:r>
                <a:r>
                  <a:rPr lang="en-US" sz="1200" b="1" dirty="0" err="1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Carabinieri</a:t>
                </a:r>
                <a:r>
                  <a:rPr lang="en-US" sz="1200" b="1" dirty="0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)</a:t>
                </a:r>
                <a:endParaRPr lang="en-GB" sz="1100" b="1" dirty="0">
                  <a:solidFill>
                    <a:srgbClr val="000066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20" name="Gruppieren 26"/>
            <p:cNvGrpSpPr>
              <a:grpSpLocks/>
            </p:cNvGrpSpPr>
            <p:nvPr/>
          </p:nvGrpSpPr>
          <p:grpSpPr bwMode="auto">
            <a:xfrm>
              <a:off x="4043010" y="5734725"/>
              <a:ext cx="647777" cy="608911"/>
              <a:chOff x="4102317" y="5779175"/>
              <a:chExt cx="647777" cy="608911"/>
            </a:xfrm>
          </p:grpSpPr>
          <p:cxnSp>
            <p:nvCxnSpPr>
              <p:cNvPr id="128" name="Gerade Verbindung 55"/>
              <p:cNvCxnSpPr>
                <a:cxnSpLocks noChangeShapeType="1"/>
              </p:cNvCxnSpPr>
              <p:nvPr/>
            </p:nvCxnSpPr>
            <p:spPr bwMode="auto">
              <a:xfrm>
                <a:off x="4419033" y="5779175"/>
                <a:ext cx="0" cy="376008"/>
              </a:xfrm>
              <a:prstGeom prst="line">
                <a:avLst/>
              </a:prstGeom>
              <a:noFill/>
              <a:ln w="31750" algn="ctr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29" name="Rechteck 128"/>
              <p:cNvSpPr/>
              <p:nvPr/>
            </p:nvSpPr>
            <p:spPr bwMode="auto">
              <a:xfrm>
                <a:off x="4102317" y="5930784"/>
                <a:ext cx="647777" cy="457302"/>
              </a:xfrm>
              <a:prstGeom prst="rect">
                <a:avLst/>
              </a:prstGeom>
              <a:solidFill>
                <a:schemeClr val="bg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36000" rIns="36000" anchor="ctr"/>
              <a:lstStyle/>
              <a:p>
                <a:pPr algn="ctr" eaLnBrk="1" hangingPunct="1">
                  <a:spcAft>
                    <a:spcPts val="600"/>
                  </a:spcAft>
                  <a:defRPr/>
                </a:pPr>
                <a:r>
                  <a:rPr lang="en-GB" sz="1200" b="1" dirty="0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Medical</a:t>
                </a:r>
                <a:endParaRPr lang="en-GB" sz="1100" b="1" dirty="0">
                  <a:solidFill>
                    <a:srgbClr val="000066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21" name="Gruppieren 29"/>
            <p:cNvGrpSpPr>
              <a:grpSpLocks/>
            </p:cNvGrpSpPr>
            <p:nvPr/>
          </p:nvGrpSpPr>
          <p:grpSpPr bwMode="auto">
            <a:xfrm>
              <a:off x="7172342" y="5732548"/>
              <a:ext cx="1908401" cy="611088"/>
              <a:chOff x="7182781" y="5776998"/>
              <a:chExt cx="1908401" cy="611088"/>
            </a:xfrm>
          </p:grpSpPr>
          <p:cxnSp>
            <p:nvCxnSpPr>
              <p:cNvPr id="126" name="Gerade Verbindung 49"/>
              <p:cNvCxnSpPr>
                <a:cxnSpLocks noChangeShapeType="1"/>
              </p:cNvCxnSpPr>
              <p:nvPr/>
            </p:nvCxnSpPr>
            <p:spPr bwMode="auto">
              <a:xfrm>
                <a:off x="8152293" y="5776998"/>
                <a:ext cx="0" cy="376008"/>
              </a:xfrm>
              <a:prstGeom prst="line">
                <a:avLst/>
              </a:prstGeom>
              <a:noFill/>
              <a:ln w="31750" algn="ctr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27" name="Rechteck 126"/>
              <p:cNvSpPr/>
              <p:nvPr/>
            </p:nvSpPr>
            <p:spPr bwMode="auto">
              <a:xfrm>
                <a:off x="7182781" y="5930784"/>
                <a:ext cx="1908401" cy="457302"/>
              </a:xfrm>
              <a:prstGeom prst="rect">
                <a:avLst/>
              </a:prstGeom>
              <a:solidFill>
                <a:schemeClr val="bg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36000" rIns="36000" anchor="ctr"/>
              <a:lstStyle/>
              <a:p>
                <a:pPr algn="ctr" eaLnBrk="1" hangingPunct="1">
                  <a:spcAft>
                    <a:spcPts val="600"/>
                  </a:spcAft>
                  <a:defRPr/>
                </a:pPr>
                <a:r>
                  <a:rPr lang="en-US" sz="1200" b="1" dirty="0" err="1" smtClean="0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Militarised</a:t>
                </a:r>
                <a:r>
                  <a:rPr lang="en-US" sz="1200" b="1" dirty="0" smtClean="0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 </a:t>
                </a:r>
                <a:r>
                  <a:rPr lang="en-US" sz="1200" b="1" dirty="0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Police Force (e.g.: Guardia di </a:t>
                </a:r>
                <a:r>
                  <a:rPr lang="en-US" sz="1200" b="1" dirty="0" err="1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Finanza</a:t>
                </a:r>
                <a:r>
                  <a:rPr lang="en-US" sz="1200" b="1" dirty="0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)</a:t>
                </a:r>
                <a:endParaRPr lang="en-GB" sz="1100" b="1" dirty="0">
                  <a:solidFill>
                    <a:srgbClr val="000066"/>
                  </a:solidFill>
                  <a:latin typeface="Arial" charset="0"/>
                  <a:cs typeface="Arial" charset="0"/>
                </a:endParaRPr>
              </a:p>
            </p:txBody>
          </p:sp>
        </p:grpSp>
        <p:cxnSp>
          <p:nvCxnSpPr>
            <p:cNvPr id="122" name="Gerade Verbindung 51"/>
            <p:cNvCxnSpPr>
              <a:cxnSpLocks noChangeShapeType="1"/>
            </p:cNvCxnSpPr>
            <p:nvPr/>
          </p:nvCxnSpPr>
          <p:spPr bwMode="auto">
            <a:xfrm>
              <a:off x="1677855" y="5731702"/>
              <a:ext cx="6480000" cy="0"/>
            </a:xfrm>
            <a:prstGeom prst="line">
              <a:avLst/>
            </a:prstGeom>
            <a:noFill/>
            <a:ln w="31750" algn="ctr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23" name="Gruppieren 3"/>
            <p:cNvGrpSpPr>
              <a:grpSpLocks/>
            </p:cNvGrpSpPr>
            <p:nvPr/>
          </p:nvGrpSpPr>
          <p:grpSpPr bwMode="auto">
            <a:xfrm>
              <a:off x="3182484" y="5728280"/>
              <a:ext cx="787493" cy="616944"/>
              <a:chOff x="3207880" y="5772730"/>
              <a:chExt cx="787493" cy="616944"/>
            </a:xfrm>
          </p:grpSpPr>
          <p:cxnSp>
            <p:nvCxnSpPr>
              <p:cNvPr id="124" name="Gerade Verbindung 63"/>
              <p:cNvCxnSpPr>
                <a:cxnSpLocks noChangeShapeType="1"/>
              </p:cNvCxnSpPr>
              <p:nvPr/>
            </p:nvCxnSpPr>
            <p:spPr bwMode="auto">
              <a:xfrm>
                <a:off x="3602032" y="5772730"/>
                <a:ext cx="0" cy="376008"/>
              </a:xfrm>
              <a:prstGeom prst="line">
                <a:avLst/>
              </a:prstGeom>
              <a:noFill/>
              <a:ln w="31750" algn="ctr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25" name="Rechteck 124"/>
              <p:cNvSpPr/>
              <p:nvPr/>
            </p:nvSpPr>
            <p:spPr bwMode="auto">
              <a:xfrm>
                <a:off x="3207880" y="5932371"/>
                <a:ext cx="787493" cy="457303"/>
              </a:xfrm>
              <a:prstGeom prst="rect">
                <a:avLst/>
              </a:prstGeom>
              <a:solidFill>
                <a:schemeClr val="bg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36000" rIns="36000" anchor="ctr"/>
              <a:lstStyle/>
              <a:p>
                <a:pPr algn="ctr" eaLnBrk="1" hangingPunct="1">
                  <a:spcAft>
                    <a:spcPts val="600"/>
                  </a:spcAft>
                  <a:defRPr/>
                </a:pPr>
                <a:r>
                  <a:rPr lang="en-GB" sz="1200" b="1" dirty="0">
                    <a:solidFill>
                      <a:srgbClr val="000066"/>
                    </a:solidFill>
                    <a:latin typeface="Arial" charset="0"/>
                    <a:cs typeface="Arial" charset="0"/>
                  </a:rPr>
                  <a:t>Technical</a:t>
                </a:r>
                <a:endParaRPr lang="en-GB" sz="1100" b="1" dirty="0">
                  <a:solidFill>
                    <a:srgbClr val="000066"/>
                  </a:solidFill>
                  <a:latin typeface="Arial" charset="0"/>
                  <a:cs typeface="Arial" charset="0"/>
                </a:endParaRPr>
              </a:p>
            </p:txBody>
          </p:sp>
        </p:grpSp>
      </p:grpSp>
      <p:grpSp>
        <p:nvGrpSpPr>
          <p:cNvPr id="138" name="Gruppieren 137"/>
          <p:cNvGrpSpPr>
            <a:grpSpLocks/>
          </p:cNvGrpSpPr>
          <p:nvPr/>
        </p:nvGrpSpPr>
        <p:grpSpPr bwMode="auto">
          <a:xfrm>
            <a:off x="5580112" y="4794568"/>
            <a:ext cx="3457575" cy="790575"/>
            <a:chOff x="5313852" y="4585593"/>
            <a:chExt cx="3456384" cy="789719"/>
          </a:xfrm>
        </p:grpSpPr>
        <p:cxnSp>
          <p:nvCxnSpPr>
            <p:cNvPr id="139" name="Gerade Verbindung 45"/>
            <p:cNvCxnSpPr>
              <a:cxnSpLocks noChangeShapeType="1"/>
            </p:cNvCxnSpPr>
            <p:nvPr/>
          </p:nvCxnSpPr>
          <p:spPr bwMode="auto">
            <a:xfrm>
              <a:off x="7036601" y="4585593"/>
              <a:ext cx="0" cy="157321"/>
            </a:xfrm>
            <a:prstGeom prst="line">
              <a:avLst/>
            </a:prstGeom>
            <a:noFill/>
            <a:ln w="31750" algn="ctr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0" name="Rechteck 139"/>
            <p:cNvSpPr/>
            <p:nvPr/>
          </p:nvSpPr>
          <p:spPr bwMode="auto">
            <a:xfrm>
              <a:off x="5313852" y="4707698"/>
              <a:ext cx="3456384" cy="667614"/>
            </a:xfrm>
            <a:prstGeom prst="rect">
              <a:avLst/>
            </a:prstGeom>
            <a:solidFill>
              <a:schemeClr val="bg1"/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algn="ctr" eaLnBrk="1" hangingPunct="1">
                <a:spcAft>
                  <a:spcPts val="300"/>
                </a:spcAft>
                <a:defRPr/>
              </a:pPr>
              <a:r>
                <a:rPr lang="en-GB" sz="1200" b="1" dirty="0">
                  <a:solidFill>
                    <a:srgbClr val="000066"/>
                  </a:solidFill>
                  <a:latin typeface="Arial" charset="0"/>
                  <a:cs typeface="Arial" charset="0"/>
                </a:rPr>
                <a:t>National Representatives</a:t>
              </a:r>
            </a:p>
            <a:p>
              <a:pPr algn="ctr" eaLnBrk="1" hangingPunct="1">
                <a:spcAft>
                  <a:spcPts val="300"/>
                </a:spcAft>
                <a:defRPr/>
              </a:pPr>
              <a:r>
                <a:rPr lang="en-GB" sz="1200" b="1" dirty="0" smtClean="0">
                  <a:solidFill>
                    <a:srgbClr val="000066"/>
                  </a:solidFill>
                  <a:latin typeface="Arial" charset="0"/>
                  <a:cs typeface="Arial" charset="0"/>
                </a:rPr>
                <a:t> ~ 27 </a:t>
              </a:r>
              <a:r>
                <a:rPr lang="en-GB" sz="1200" b="1" dirty="0">
                  <a:solidFill>
                    <a:srgbClr val="000066"/>
                  </a:solidFill>
                  <a:latin typeface="Arial" charset="0"/>
                  <a:cs typeface="Arial" charset="0"/>
                </a:rPr>
                <a:t>EU Member States</a:t>
              </a:r>
            </a:p>
            <a:p>
              <a:pPr algn="ctr" eaLnBrk="1" hangingPunct="1">
                <a:spcAft>
                  <a:spcPts val="600"/>
                </a:spcAft>
                <a:defRPr/>
              </a:pPr>
              <a:r>
                <a:rPr lang="en-GB" sz="1200" b="1" dirty="0">
                  <a:solidFill>
                    <a:srgbClr val="000066"/>
                  </a:solidFill>
                  <a:latin typeface="Arial" charset="0"/>
                  <a:cs typeface="Arial" charset="0"/>
                </a:rPr>
                <a:t>~ </a:t>
              </a:r>
              <a:r>
                <a:rPr lang="en-GB" sz="1200" b="1" dirty="0" smtClean="0">
                  <a:solidFill>
                    <a:srgbClr val="000066"/>
                  </a:solidFill>
                  <a:latin typeface="Arial" charset="0"/>
                  <a:cs typeface="Arial" charset="0"/>
                </a:rPr>
                <a:t>65 EU Basic </a:t>
              </a:r>
              <a:r>
                <a:rPr lang="en-GB" sz="1200" b="1" dirty="0">
                  <a:solidFill>
                    <a:srgbClr val="000066"/>
                  </a:solidFill>
                  <a:latin typeface="Arial" charset="0"/>
                  <a:cs typeface="Arial" charset="0"/>
                </a:rPr>
                <a:t>Officer Education Institutions</a:t>
              </a:r>
              <a:endParaRPr lang="en-GB" sz="1100" b="1" dirty="0">
                <a:solidFill>
                  <a:srgbClr val="000066"/>
                </a:solidFill>
                <a:latin typeface="Arial" charset="0"/>
                <a:cs typeface="Arial" charset="0"/>
              </a:endParaRPr>
            </a:p>
          </p:txBody>
        </p:sp>
      </p:grpSp>
      <p:pic>
        <p:nvPicPr>
          <p:cNvPr id="14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1620000"/>
            <a:ext cx="3762327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2" name="Nach oben gebogener Pfeil 141"/>
          <p:cNvSpPr/>
          <p:nvPr/>
        </p:nvSpPr>
        <p:spPr bwMode="auto">
          <a:xfrm flipV="1">
            <a:off x="6704192" y="1707312"/>
            <a:ext cx="1800200" cy="2376263"/>
          </a:xfrm>
          <a:prstGeom prst="bentUpArrow">
            <a:avLst>
              <a:gd name="adj1" fmla="val 17956"/>
              <a:gd name="adj2" fmla="val 21202"/>
              <a:gd name="adj3" fmla="val 26926"/>
            </a:avLst>
          </a:prstGeom>
          <a:gradFill>
            <a:gsLst>
              <a:gs pos="0">
                <a:srgbClr val="0000FF"/>
              </a:gs>
              <a:gs pos="94000">
                <a:srgbClr val="D7D7D7"/>
              </a:gs>
              <a:gs pos="31000">
                <a:schemeClr val="bg1">
                  <a:lumMod val="85000"/>
                </a:schemeClr>
              </a:gs>
            </a:gsLst>
            <a:lin ang="81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43" name="Gruppieren 142"/>
          <p:cNvGrpSpPr/>
          <p:nvPr/>
        </p:nvGrpSpPr>
        <p:grpSpPr>
          <a:xfrm>
            <a:off x="1440000" y="2694237"/>
            <a:ext cx="2121695" cy="1783621"/>
            <a:chOff x="1440000" y="2694237"/>
            <a:chExt cx="2121695" cy="1783621"/>
          </a:xfrm>
        </p:grpSpPr>
        <p:cxnSp>
          <p:nvCxnSpPr>
            <p:cNvPr id="144" name="Gerade Verbindung 23"/>
            <p:cNvCxnSpPr>
              <a:cxnSpLocks noChangeShapeType="1"/>
            </p:cNvCxnSpPr>
            <p:nvPr/>
          </p:nvCxnSpPr>
          <p:spPr bwMode="auto">
            <a:xfrm flipV="1">
              <a:off x="2470539" y="2694237"/>
              <a:ext cx="0" cy="1167792"/>
            </a:xfrm>
            <a:prstGeom prst="line">
              <a:avLst/>
            </a:prstGeom>
            <a:noFill/>
            <a:ln w="31750" algn="ctr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5" name="Rechteck 144"/>
            <p:cNvSpPr/>
            <p:nvPr/>
          </p:nvSpPr>
          <p:spPr bwMode="auto">
            <a:xfrm>
              <a:off x="1440000" y="3629671"/>
              <a:ext cx="2121695" cy="848187"/>
            </a:xfrm>
            <a:prstGeom prst="rect">
              <a:avLst/>
            </a:prstGeom>
            <a:gradFill>
              <a:gsLst>
                <a:gs pos="0">
                  <a:srgbClr val="0000FF"/>
                </a:gs>
                <a:gs pos="100000">
                  <a:srgbClr val="FFFF00"/>
                </a:gs>
              </a:gsLst>
              <a:lin ang="5400000" scaled="0"/>
            </a:gra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lIns="36000" rIns="36000" anchor="ctr"/>
            <a:lstStyle/>
            <a:p>
              <a:pPr algn="ctr" eaLnBrk="1" hangingPunct="1">
                <a:spcAft>
                  <a:spcPts val="1800"/>
                </a:spcAft>
                <a:defRPr/>
              </a:pPr>
              <a:r>
                <a:rPr lang="en-GB" sz="11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European External Action Service (EEAS)</a:t>
              </a:r>
            </a:p>
            <a:p>
              <a:pPr algn="ctr" eaLnBrk="1" hangingPunct="1">
                <a:defRPr/>
              </a:pPr>
              <a:r>
                <a:rPr lang="en-GB" sz="1050" b="1" dirty="0">
                  <a:solidFill>
                    <a:srgbClr val="000066"/>
                  </a:solidFill>
                  <a:latin typeface="Arial" charset="0"/>
                  <a:cs typeface="Arial" charset="0"/>
                </a:rPr>
                <a:t>“EU Ministry of Foreign Affairs”</a:t>
              </a:r>
            </a:p>
          </p:txBody>
        </p:sp>
      </p:grpSp>
      <p:grpSp>
        <p:nvGrpSpPr>
          <p:cNvPr id="146" name="Gruppieren 145"/>
          <p:cNvGrpSpPr/>
          <p:nvPr/>
        </p:nvGrpSpPr>
        <p:grpSpPr>
          <a:xfrm>
            <a:off x="1800000" y="1620000"/>
            <a:ext cx="1336918" cy="1344249"/>
            <a:chOff x="1436638" y="1605585"/>
            <a:chExt cx="1336918" cy="1344249"/>
          </a:xfrm>
        </p:grpSpPr>
        <p:pic>
          <p:nvPicPr>
            <p:cNvPr id="147" name="Picture 2" descr="Bildergebnis für Josep Borrel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8781" y="1605585"/>
              <a:ext cx="1334775" cy="1332000"/>
            </a:xfrm>
            <a:prstGeom prst="rect">
              <a:avLst/>
            </a:prstGeom>
            <a:gradFill>
              <a:gsLst>
                <a:gs pos="0">
                  <a:srgbClr val="0000FF"/>
                </a:gs>
                <a:gs pos="100000">
                  <a:srgbClr val="FFFF00"/>
                </a:gs>
              </a:gsLst>
              <a:lin ang="5400000" scaled="0"/>
            </a:gra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</p:pic>
        <p:sp>
          <p:nvSpPr>
            <p:cNvPr id="148" name="Textfeld 147"/>
            <p:cNvSpPr txBox="1"/>
            <p:nvPr/>
          </p:nvSpPr>
          <p:spPr bwMode="auto">
            <a:xfrm>
              <a:off x="1436638" y="2726936"/>
              <a:ext cx="549830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>
                <a:defRPr/>
              </a:pPr>
              <a:r>
                <a:rPr lang="de-AT" sz="1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HR/VP</a:t>
              </a:r>
            </a:p>
          </p:txBody>
        </p:sp>
        <p:sp>
          <p:nvSpPr>
            <p:cNvPr id="149" name="Textfeld 148"/>
            <p:cNvSpPr txBox="1"/>
            <p:nvPr/>
          </p:nvSpPr>
          <p:spPr bwMode="auto">
            <a:xfrm>
              <a:off x="2310859" y="2580502"/>
              <a:ext cx="44242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>
                <a:defRPr/>
              </a:pPr>
              <a:r>
                <a:rPr lang="de-AT" sz="12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Josep</a:t>
              </a:r>
            </a:p>
            <a:p>
              <a:pPr algn="r">
                <a:defRPr/>
              </a:pPr>
              <a:r>
                <a:rPr lang="de-AT" sz="12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Borrell</a:t>
              </a:r>
              <a:endParaRPr lang="de-AT" sz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</p:grpSp>
      <p:sp>
        <p:nvSpPr>
          <p:cNvPr id="43" name="Nach oben gebogener Pfeil 42"/>
          <p:cNvSpPr/>
          <p:nvPr/>
        </p:nvSpPr>
        <p:spPr bwMode="auto">
          <a:xfrm flipV="1">
            <a:off x="6565256" y="2223064"/>
            <a:ext cx="1152128" cy="1836788"/>
          </a:xfrm>
          <a:prstGeom prst="bentUpArrow">
            <a:avLst>
              <a:gd name="adj1" fmla="val 28098"/>
              <a:gd name="adj2" fmla="val 34939"/>
              <a:gd name="adj3" fmla="val 41035"/>
            </a:avLst>
          </a:prstGeom>
          <a:gradFill>
            <a:gsLst>
              <a:gs pos="0">
                <a:srgbClr val="0000FF"/>
              </a:gs>
              <a:gs pos="100000">
                <a:schemeClr val="accent1"/>
              </a:gs>
              <a:gs pos="57000">
                <a:schemeClr val="accent1"/>
              </a:gs>
            </a:gsLst>
            <a:lin ang="81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29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1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What are we doing?</a:t>
            </a:r>
            <a:br>
              <a:rPr lang="en-GB" altLang="de-DE" dirty="0" smtClean="0"/>
            </a:br>
            <a:r>
              <a:rPr lang="en-GB" altLang="de-DE" sz="2400" dirty="0" smtClean="0"/>
              <a:t>Lines of Development – Overview</a:t>
            </a:r>
            <a:endParaRPr lang="en-GB" altLang="de-DE" dirty="0" smtClean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pic>
        <p:nvPicPr>
          <p:cNvPr id="45" name="Picture 2" descr="I:\_Gemeinsamer Ordner\Bilder\Bilder für MZR\IMG_4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13" y="1560513"/>
            <a:ext cx="7788275" cy="488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Rechteck 45"/>
          <p:cNvSpPr/>
          <p:nvPr/>
        </p:nvSpPr>
        <p:spPr>
          <a:xfrm>
            <a:off x="1395413" y="1554163"/>
            <a:ext cx="7758112" cy="488791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graphicFrame>
        <p:nvGraphicFramePr>
          <p:cNvPr id="47" name="Tabel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613650"/>
              </p:ext>
            </p:extLst>
          </p:nvPr>
        </p:nvGraphicFramePr>
        <p:xfrm>
          <a:off x="1476375" y="1612366"/>
          <a:ext cx="7560121" cy="4490897"/>
        </p:xfrm>
        <a:graphic>
          <a:graphicData uri="http://schemas.openxmlformats.org/drawingml/2006/table">
            <a:tbl>
              <a:tblPr firstRow="1" firstCol="1" bandRow="1"/>
              <a:tblGrid>
                <a:gridCol w="788376">
                  <a:extLst>
                    <a:ext uri="{9D8B030D-6E8A-4147-A177-3AD203B41FA5}"/>
                  </a:extLst>
                </a:gridCol>
                <a:gridCol w="4971545">
                  <a:extLst>
                    <a:ext uri="{9D8B030D-6E8A-4147-A177-3AD203B41FA5}"/>
                  </a:extLst>
                </a:gridCol>
                <a:gridCol w="936104">
                  <a:extLst>
                    <a:ext uri="{9D8B030D-6E8A-4147-A177-3AD203B41FA5}"/>
                  </a:extLst>
                </a:gridCol>
                <a:gridCol w="864096"/>
              </a:tblGrid>
              <a:tr h="3199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LoD No.</a:t>
                      </a:r>
                      <a:endParaRPr lang="en-GB" sz="16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LoD Name </a:t>
                      </a:r>
                      <a:endParaRPr lang="en-GB" sz="16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Solved</a:t>
                      </a:r>
                      <a:endParaRPr lang="en-GB" sz="14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On-going</a:t>
                      </a:r>
                      <a:endParaRPr lang="en-GB" sz="1400" b="1" noProof="0" dirty="0" smtClean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System of Equivalences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2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Development of Competences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3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Development of IDL/e-learning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4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Create an IT-Platform (</a:t>
                      </a: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  <a:hlinkClick r:id="rId3"/>
                        </a:rPr>
                        <a:t>www.emilyo.eu</a:t>
                      </a: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) 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5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(Legal) Framework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6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National Implementation of the Programme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7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Financing the Initiative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8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Common Modules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9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Future Projects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10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Gender Mainstreaming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11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International Naval Semester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12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  <a:cs typeface="+mn-cs"/>
                        </a:rPr>
                        <a:t>International Air Force Semester</a:t>
                      </a:r>
                      <a:endParaRPr lang="en-GB" sz="1400" b="1" kern="1200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  <a:cs typeface="+mn-cs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13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International Technical Semester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</a:rPr>
                        <a:t>14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Research &amp; Development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</a:rPr>
                        <a:t>15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International Medical Semester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16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What are we doing? </a:t>
            </a:r>
            <a:br>
              <a:rPr lang="en-GB" altLang="de-DE" dirty="0" smtClean="0"/>
            </a:br>
            <a:r>
              <a:rPr lang="en-GB" altLang="de-DE" sz="2400" dirty="0" smtClean="0"/>
              <a:t>Achievements </a:t>
            </a:r>
            <a:r>
              <a:rPr lang="en-GB" altLang="de-DE" sz="2400" dirty="0" smtClean="0">
                <a:sym typeface="Wingdings" panose="05000000000000000000" pitchFamily="2" charset="2"/>
              </a:rPr>
              <a:t> </a:t>
            </a:r>
            <a:r>
              <a:rPr lang="en-GB" altLang="de-DE" sz="2400" dirty="0" smtClean="0"/>
              <a:t>Lines of Development</a:t>
            </a:r>
            <a:endParaRPr lang="en-GB" altLang="de-DE" dirty="0" smtClean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95127"/>
              </p:ext>
            </p:extLst>
          </p:nvPr>
        </p:nvGraphicFramePr>
        <p:xfrm>
          <a:off x="1476375" y="1612366"/>
          <a:ext cx="7560121" cy="4490897"/>
        </p:xfrm>
        <a:graphic>
          <a:graphicData uri="http://schemas.openxmlformats.org/drawingml/2006/table">
            <a:tbl>
              <a:tblPr firstRow="1" firstCol="1" bandRow="1"/>
              <a:tblGrid>
                <a:gridCol w="788376">
                  <a:extLst>
                    <a:ext uri="{9D8B030D-6E8A-4147-A177-3AD203B41FA5}"/>
                  </a:extLst>
                </a:gridCol>
                <a:gridCol w="4971545">
                  <a:extLst>
                    <a:ext uri="{9D8B030D-6E8A-4147-A177-3AD203B41FA5}"/>
                  </a:extLst>
                </a:gridCol>
                <a:gridCol w="936104">
                  <a:extLst>
                    <a:ext uri="{9D8B030D-6E8A-4147-A177-3AD203B41FA5}"/>
                  </a:extLst>
                </a:gridCol>
                <a:gridCol w="864096"/>
              </a:tblGrid>
              <a:tr h="3199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LoD No.</a:t>
                      </a:r>
                      <a:endParaRPr lang="en-GB" sz="16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LoD Name </a:t>
                      </a:r>
                      <a:endParaRPr lang="en-GB" sz="16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Solved</a:t>
                      </a:r>
                      <a:endParaRPr lang="en-GB" sz="1400" b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  <a:ea typeface="Times New Roman"/>
                        </a:rPr>
                        <a:t>On-going</a:t>
                      </a:r>
                      <a:endParaRPr lang="en-GB" sz="1400" b="1" noProof="0" dirty="0" smtClean="0">
                        <a:solidFill>
                          <a:srgbClr val="FFFF00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System of Equivalences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2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Development of Competences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3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Development of IDL/e-learning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4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Create an IT-Platform (</a:t>
                      </a: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  <a:hlinkClick r:id="rId2"/>
                        </a:rPr>
                        <a:t>www.emilyo.eu</a:t>
                      </a: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) 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5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(Legal) Framework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Times New Roman"/>
                        </a:rPr>
                        <a:t>6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National Implementation of the Programme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7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Financing the Initiative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8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Times New Roman"/>
                        </a:rPr>
                        <a:t>Common Modules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9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Future Projects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10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Gender Mainstreaming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11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effectLst/>
                          <a:latin typeface="+mj-lt"/>
                          <a:ea typeface="MS Mincho"/>
                        </a:rPr>
                        <a:t>International Naval Semester</a:t>
                      </a:r>
                      <a:endParaRPr lang="en-GB" sz="14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12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  <a:cs typeface="+mn-cs"/>
                        </a:rPr>
                        <a:t>International Air Force Semester</a:t>
                      </a:r>
                      <a:endParaRPr lang="en-GB" sz="1400" b="1" kern="1200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  <a:cs typeface="+mn-cs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effectLst/>
                          <a:latin typeface="+mj-lt"/>
                          <a:ea typeface="MS Mincho"/>
                        </a:rPr>
                        <a:t>13</a:t>
                      </a:r>
                      <a:endParaRPr lang="en-GB" sz="1600" b="1" noProof="0" dirty="0"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International Technical Semester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b="1" dirty="0" smtClean="0">
                          <a:solidFill>
                            <a:srgbClr val="008000"/>
                          </a:solidFill>
                          <a:latin typeface="Wingdings 2"/>
                        </a:rPr>
                        <a:t>R</a:t>
                      </a:r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</a:rPr>
                        <a:t>14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Research &amp; Development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9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/>
                        </a:rPr>
                        <a:t>15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International Medical Semester</a:t>
                      </a: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1600" b="1" dirty="0" smtClean="0">
                        <a:solidFill>
                          <a:srgbClr val="008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smtClean="0">
                          <a:solidFill>
                            <a:srgbClr val="FF0000"/>
                          </a:solidFill>
                          <a:latin typeface="Wingdings 2"/>
                        </a:rPr>
                        <a:t>S</a:t>
                      </a:r>
                      <a:endParaRPr lang="de-AT" sz="1600" b="1" dirty="0" smtClean="0">
                        <a:solidFill>
                          <a:srgbClr val="FF0000"/>
                        </a:solidFill>
                        <a:latin typeface="MS Shell Dlg 2"/>
                      </a:endParaRPr>
                    </a:p>
                  </a:txBody>
                  <a:tcPr marL="29857" marR="298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748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7" t="13496" r="6555" b="3561"/>
          <a:stretch/>
        </p:blipFill>
        <p:spPr bwMode="auto">
          <a:xfrm>
            <a:off x="1547664" y="1700038"/>
            <a:ext cx="7116751" cy="4177233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4925" y="3572247"/>
            <a:ext cx="1187450" cy="504825"/>
          </a:xfrm>
          <a:prstGeom prst="rect">
            <a:avLst/>
          </a:prstGeom>
          <a:solidFill>
            <a:srgbClr val="003399">
              <a:alpha val="15686"/>
            </a:srgbClr>
          </a:solidFill>
          <a:ln w="952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har char="•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Aft>
                <a:spcPts val="60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Aft>
                <a:spcPts val="60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Aft>
                <a:spcPts val="60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endParaRPr lang="de-AT" altLang="de-DE" sz="1800" b="0"/>
          </a:p>
        </p:txBody>
      </p:sp>
      <p:cxnSp>
        <p:nvCxnSpPr>
          <p:cNvPr id="19" name="Gerade Verbindung mit Pfeil 18"/>
          <p:cNvCxnSpPr/>
          <p:nvPr/>
        </p:nvCxnSpPr>
        <p:spPr>
          <a:xfrm flipH="1" flipV="1">
            <a:off x="3635896" y="2887601"/>
            <a:ext cx="1656830" cy="3637743"/>
          </a:xfrm>
          <a:prstGeom prst="straightConnector1">
            <a:avLst/>
          </a:prstGeom>
          <a:ln w="73025">
            <a:solidFill>
              <a:srgbClr val="FFFF00"/>
            </a:solidFill>
            <a:tailEnd type="triangle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llipse 20"/>
          <p:cNvSpPr/>
          <p:nvPr/>
        </p:nvSpPr>
        <p:spPr bwMode="auto">
          <a:xfrm>
            <a:off x="2669312" y="4149080"/>
            <a:ext cx="1478260" cy="360040"/>
          </a:xfrm>
          <a:prstGeom prst="ellipse">
            <a:avLst/>
          </a:prstGeom>
          <a:noFill/>
          <a:ln w="635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" t="17600" r="20247" b="5900"/>
          <a:stretch/>
        </p:blipFill>
        <p:spPr bwMode="auto">
          <a:xfrm>
            <a:off x="1487003" y="1655081"/>
            <a:ext cx="7594318" cy="4677524"/>
          </a:xfrm>
          <a:prstGeom prst="rect">
            <a:avLst/>
          </a:prstGeom>
          <a:noFill/>
          <a:ln w="38100">
            <a:solidFill>
              <a:srgbClr val="0033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Abgerundetes Rechteck 5"/>
          <p:cNvSpPr/>
          <p:nvPr/>
        </p:nvSpPr>
        <p:spPr bwMode="auto">
          <a:xfrm>
            <a:off x="1558581" y="2887601"/>
            <a:ext cx="6984776" cy="1084139"/>
          </a:xfrm>
          <a:prstGeom prst="roundRect">
            <a:avLst>
              <a:gd name="adj" fmla="val 10789"/>
            </a:avLst>
          </a:prstGeom>
          <a:solidFill>
            <a:srgbClr val="003399">
              <a:alpha val="9000"/>
            </a:srgbClr>
          </a:solidFill>
          <a:ln w="57150" cap="flat" cmpd="sng" algn="ctr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265238" y="174625"/>
            <a:ext cx="7699375" cy="1143000"/>
          </a:xfrm>
        </p:spPr>
        <p:txBody>
          <a:bodyPr/>
          <a:lstStyle/>
          <a:p>
            <a:r>
              <a:rPr lang="en-GB" altLang="de-DE" dirty="0" smtClean="0"/>
              <a:t>What are we doing? </a:t>
            </a:r>
            <a:br>
              <a:rPr lang="en-GB" altLang="de-DE" dirty="0" smtClean="0"/>
            </a:br>
            <a:r>
              <a:rPr lang="en-GB" altLang="de-DE" sz="2400" dirty="0" smtClean="0"/>
              <a:t>Achievements </a:t>
            </a:r>
            <a:r>
              <a:rPr lang="en-GB" altLang="de-DE" sz="2400" dirty="0" smtClean="0">
                <a:sym typeface="Wingdings" panose="05000000000000000000" pitchFamily="2" charset="2"/>
              </a:rPr>
              <a:t> </a:t>
            </a:r>
            <a:r>
              <a:rPr lang="en-GB" altLang="de-DE" sz="2400" dirty="0" smtClean="0"/>
              <a:t>Lines of Development</a:t>
            </a:r>
            <a:endParaRPr lang="en-GB" altLang="de-DE" dirty="0" smtClean="0"/>
          </a:p>
        </p:txBody>
      </p:sp>
      <p:grpSp>
        <p:nvGrpSpPr>
          <p:cNvPr id="8" name="Gruppieren 7"/>
          <p:cNvGrpSpPr/>
          <p:nvPr/>
        </p:nvGrpSpPr>
        <p:grpSpPr>
          <a:xfrm>
            <a:off x="6383117" y="3209056"/>
            <a:ext cx="2376263" cy="3018853"/>
            <a:chOff x="6372200" y="3193059"/>
            <a:chExt cx="2376263" cy="3018853"/>
          </a:xfrm>
        </p:grpSpPr>
        <p:sp>
          <p:nvSpPr>
            <p:cNvPr id="3" name="Textfeld 2"/>
            <p:cNvSpPr txBox="1"/>
            <p:nvPr/>
          </p:nvSpPr>
          <p:spPr>
            <a:xfrm>
              <a:off x="6372200" y="4365104"/>
              <a:ext cx="2376263" cy="1846808"/>
            </a:xfrm>
            <a:prstGeom prst="rect">
              <a:avLst/>
            </a:prstGeom>
            <a:solidFill>
              <a:srgbClr val="003399">
                <a:alpha val="9000"/>
              </a:srgbClr>
            </a:solidFill>
            <a:ln w="57150" cap="flat" cmpd="sng" algn="ctr">
              <a:solidFill>
                <a:srgbClr val="00339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marR="0" indent="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  <a:defRPr kumimoji="0" sz="1800" b="0" i="0" u="none" strike="noStrike" cap="none" normalizeH="0" baseline="0">
                  <a:ln>
                    <a:noFill/>
                  </a:ln>
                  <a:effectLst/>
                  <a:latin typeface="Arial" charset="0"/>
                </a:defRPr>
              </a:lvl1pPr>
            </a:lstStyle>
            <a:p>
              <a:pPr algn="l"/>
              <a:r>
                <a:rPr lang="en-GB" sz="1400" b="1" dirty="0"/>
                <a:t>All the learning material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en-GB" sz="1400" b="1" dirty="0"/>
                <a:t>e-books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en-GB" sz="1400" b="1" dirty="0"/>
                <a:t>e-learning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en-GB" sz="1400" b="1" dirty="0" err="1"/>
                <a:t>ppt</a:t>
              </a:r>
              <a:r>
                <a:rPr lang="en-GB" sz="1400" b="1" dirty="0"/>
                <a:t>-slides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en-GB" sz="1400" b="1" dirty="0"/>
                <a:t>tests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en-GB" sz="1400" b="1" dirty="0"/>
                <a:t>etc.</a:t>
              </a:r>
            </a:p>
            <a:p>
              <a:pPr algn="l"/>
              <a:r>
                <a:rPr lang="en-GB" sz="1400" b="1" dirty="0"/>
                <a:t>is already </a:t>
              </a:r>
              <a:r>
                <a:rPr lang="en-GB" sz="1400" b="1" dirty="0" smtClean="0"/>
                <a:t>elaborated and </a:t>
              </a:r>
              <a:r>
                <a:rPr lang="en-GB" sz="1400" b="1" dirty="0"/>
                <a:t>can be used </a:t>
              </a:r>
              <a:r>
                <a:rPr lang="en-GB" sz="1400" b="1" dirty="0">
                  <a:solidFill>
                    <a:srgbClr val="FF0000"/>
                  </a:solidFill>
                </a:rPr>
                <a:t>for free</a:t>
              </a:r>
            </a:p>
          </p:txBody>
        </p:sp>
        <p:cxnSp>
          <p:nvCxnSpPr>
            <p:cNvPr id="5" name="Gerade Verbindung mit Pfeil 4"/>
            <p:cNvCxnSpPr/>
            <p:nvPr/>
          </p:nvCxnSpPr>
          <p:spPr bwMode="auto">
            <a:xfrm>
              <a:off x="7557708" y="3193059"/>
              <a:ext cx="0" cy="1093264"/>
            </a:xfrm>
            <a:prstGeom prst="straightConnector1">
              <a:avLst/>
            </a:prstGeom>
            <a:noFill/>
            <a:ln w="66675" cap="flat" cmpd="sng" algn="ctr">
              <a:solidFill>
                <a:srgbClr val="003399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61722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" grpId="0" animBg="1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1313</Words>
  <Application>Microsoft Office PowerPoint</Application>
  <PresentationFormat>Bildschirmpräsentation (4:3)</PresentationFormat>
  <Paragraphs>559</Paragraphs>
  <Slides>26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27" baseType="lpstr">
      <vt:lpstr>Standarddesign</vt:lpstr>
      <vt:lpstr>Implementation Group at a Glance</vt:lpstr>
      <vt:lpstr>Contents of the Briefing</vt:lpstr>
      <vt:lpstr>Aim of the Briefing</vt:lpstr>
      <vt:lpstr>How it began (Nov. 2008)  Declaration of EU MoDs</vt:lpstr>
      <vt:lpstr>How it began First &amp; latest Meeting of the Implementation Group</vt:lpstr>
      <vt:lpstr>Who is involved in the Initiative</vt:lpstr>
      <vt:lpstr>What are we doing? Lines of Development – Overview</vt:lpstr>
      <vt:lpstr>What are we doing?  Achievements  Lines of Development</vt:lpstr>
      <vt:lpstr>What are we doing?  Achievements  Lines of Development</vt:lpstr>
      <vt:lpstr>What are we doing?  Achievements  Lines of Development</vt:lpstr>
      <vt:lpstr>What are we doing?  Achievements  Lines of Development</vt:lpstr>
      <vt:lpstr>What are we doing?  Achievements  Lines of Development</vt:lpstr>
      <vt:lpstr>What are we doing?  Achievements  Lines of Development</vt:lpstr>
      <vt:lpstr>What are we doing?  Achievements  Lines of Development</vt:lpstr>
      <vt:lpstr>What are we doing?  Achievements  Lines of Development</vt:lpstr>
      <vt:lpstr>Study Year 2019/2020 Events under the Umbrella of / connected to the IG</vt:lpstr>
      <vt:lpstr>Study Year 2019/2020 Events under the Umbrella of / connected to the IG</vt:lpstr>
      <vt:lpstr>Study Year 2019/2020 Events under the Umbrella of / connected to the IG</vt:lpstr>
      <vt:lpstr>Study Year 2019/2020 Exchange Percentage under the Umbrella of the IG</vt:lpstr>
      <vt:lpstr>Cui bono?</vt:lpstr>
      <vt:lpstr>Cui bono?</vt:lpstr>
      <vt:lpstr>Cui bono? Lecturers’/Instructors’/Educators’ Exchanges</vt:lpstr>
      <vt:lpstr>Conclusion Based on a huge scientific Research (Habilitation)</vt:lpstr>
      <vt:lpstr>Future Intent (GAREA proposals)</vt:lpstr>
      <vt:lpstr>Further Information www.emilyo.eu</vt:lpstr>
      <vt:lpstr>PowerPoint-Präsentation</vt:lpstr>
    </vt:vector>
  </TitlesOfParts>
  <Company>ECDL Trainer Schulversion Software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lecture</dc:title>
  <dc:creator>Harry</dc:creator>
  <cp:lastModifiedBy>Dr. Harald GELL, MSc, MSD, MBA</cp:lastModifiedBy>
  <cp:revision>510</cp:revision>
  <cp:lastPrinted>2015-05-01T16:24:43Z</cp:lastPrinted>
  <dcterms:created xsi:type="dcterms:W3CDTF">2009-07-10T17:32:08Z</dcterms:created>
  <dcterms:modified xsi:type="dcterms:W3CDTF">2020-11-15T15:22:48Z</dcterms:modified>
</cp:coreProperties>
</file>